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10691800" cx="7559675"/>
  <p:notesSz cx="6858000" cy="9144000"/>
  <p:embeddedFontLst>
    <p:embeddedFont>
      <p:font typeface="Open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367">
          <p15:clr>
            <a:srgbClr val="000000"/>
          </p15:clr>
        </p15:guide>
        <p15:guide id="2" pos="2381">
          <p15:clr>
            <a:srgbClr val="000000"/>
          </p15:clr>
        </p15:guide>
      </p15:sldGuideLst>
    </p:ext>
    <p:ext uri="GoogleSlidesCustomDataVersion2">
      <go:slidesCustomData xmlns:go="http://customooxmlschemas.google.com/" r:id="rId26" roundtripDataSignature="AMtx7mjMWm7EJ9Qwy7anu6rZbR1yecrFe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367" orient="horz"/>
        <p:guide pos="2381"/>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OpenSans-regular.fntdata"/><Relationship Id="rId21" Type="http://schemas.openxmlformats.org/officeDocument/2006/relationships/slide" Target="slides/slide16.xml"/><Relationship Id="rId24" Type="http://schemas.openxmlformats.org/officeDocument/2006/relationships/font" Target="fonts/OpenSans-italic.fntdata"/><Relationship Id="rId23" Type="http://schemas.openxmlformats.org/officeDocument/2006/relationships/font" Target="fonts/Open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customschemas.google.com/relationships/presentationmetadata" Target="metadata"/><Relationship Id="rId25"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f81126334d_0_84: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gf81126334d_0_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f81126334d_0_117: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7" name="Google Shape;227;gf81126334d_0_1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f81126334d_0_14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gf81126334d_0_1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f7f8b365c8_1_142: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8" name="Google Shape;258;gf7f8b365c8_1_1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2fe8d0a42b7_0_0: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g2fe8d0a42b7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2fe8d0a42b7_0_14: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0" name="Google Shape;290;g2fe8d0a42b7_0_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1123e5c7858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5" name="Google Shape;305;g1123e5c7858_0_0:notes"/>
          <p:cNvSpPr/>
          <p:nvPr>
            <p:ph idx="2" type="sldImg"/>
          </p:nvPr>
        </p:nvSpPr>
        <p:spPr>
          <a:xfrm>
            <a:off x="2217738" y="685800"/>
            <a:ext cx="24225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f8a48c4d7a_0_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3" name="Google Shape;93;gf8a48c4d7a_0_2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f7f8b365c8_2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1" name="Google Shape;101;gf7f8b365c8_2_0: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f8a48c4d7a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2" name="Google Shape;122;gf8a48c4d7a_0_0: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f81126334d_0_6: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gf81126334d_0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f81126334d_0_23: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gf81126334d_0_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f81126334d_0_42: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gf81126334d_0_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f7f8b365c8_1_23: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 name="Google Shape;179;gf7f8b365c8_1_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f81126334d_0_64: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gf81126334d_0_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
          <p:cNvSpPr txBox="1"/>
          <p:nvPr>
            <p:ph type="ctrTitle"/>
          </p:nvPr>
        </p:nvSpPr>
        <p:spPr>
          <a:xfrm>
            <a:off x="945000" y="1749826"/>
            <a:ext cx="5670000" cy="3722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3"/>
          <p:cNvSpPr txBox="1"/>
          <p:nvPr>
            <p:ph idx="1" type="subTitle"/>
          </p:nvPr>
        </p:nvSpPr>
        <p:spPr>
          <a:xfrm>
            <a:off x="945000" y="5615776"/>
            <a:ext cx="5670000" cy="25815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2"/>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2"/>
          <p:cNvSpPr txBox="1"/>
          <p:nvPr>
            <p:ph idx="1" type="body"/>
          </p:nvPr>
        </p:nvSpPr>
        <p:spPr>
          <a:xfrm rot="5400000">
            <a:off x="388050" y="2977950"/>
            <a:ext cx="6783900" cy="6520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1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3"/>
          <p:cNvSpPr txBox="1"/>
          <p:nvPr>
            <p:ph type="title"/>
          </p:nvPr>
        </p:nvSpPr>
        <p:spPr>
          <a:xfrm rot="5400000">
            <a:off x="1694700" y="4284600"/>
            <a:ext cx="9060900" cy="16302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3"/>
          <p:cNvSpPr txBox="1"/>
          <p:nvPr>
            <p:ph idx="1" type="body"/>
          </p:nvPr>
        </p:nvSpPr>
        <p:spPr>
          <a:xfrm rot="5400000">
            <a:off x="-1612725" y="2701800"/>
            <a:ext cx="9060900" cy="479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1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4"/>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4"/>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4"/>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4"/>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4"/>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5"/>
          <p:cNvSpPr txBox="1"/>
          <p:nvPr>
            <p:ph type="title"/>
          </p:nvPr>
        </p:nvSpPr>
        <p:spPr>
          <a:xfrm>
            <a:off x="515813" y="2665576"/>
            <a:ext cx="6520500" cy="44475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5"/>
          <p:cNvSpPr txBox="1"/>
          <p:nvPr>
            <p:ph idx="1" type="body"/>
          </p:nvPr>
        </p:nvSpPr>
        <p:spPr>
          <a:xfrm>
            <a:off x="515813" y="7155226"/>
            <a:ext cx="6520500" cy="2338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6"/>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6"/>
          <p:cNvSpPr txBox="1"/>
          <p:nvPr>
            <p:ph idx="1" type="body"/>
          </p:nvPr>
        </p:nvSpPr>
        <p:spPr>
          <a:xfrm>
            <a:off x="5197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6"/>
          <p:cNvSpPr txBox="1"/>
          <p:nvPr>
            <p:ph idx="2" type="body"/>
          </p:nvPr>
        </p:nvSpPr>
        <p:spPr>
          <a:xfrm>
            <a:off x="38272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7"/>
          <p:cNvSpPr txBox="1"/>
          <p:nvPr>
            <p:ph type="title"/>
          </p:nvPr>
        </p:nvSpPr>
        <p:spPr>
          <a:xfrm>
            <a:off x="520735"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7"/>
          <p:cNvSpPr txBox="1"/>
          <p:nvPr>
            <p:ph idx="1" type="body"/>
          </p:nvPr>
        </p:nvSpPr>
        <p:spPr>
          <a:xfrm>
            <a:off x="520735" y="2621026"/>
            <a:ext cx="31983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7"/>
          <p:cNvSpPr txBox="1"/>
          <p:nvPr>
            <p:ph idx="2" type="body"/>
          </p:nvPr>
        </p:nvSpPr>
        <p:spPr>
          <a:xfrm>
            <a:off x="520735" y="3905550"/>
            <a:ext cx="31983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7"/>
          <p:cNvSpPr txBox="1"/>
          <p:nvPr>
            <p:ph idx="3" type="body"/>
          </p:nvPr>
        </p:nvSpPr>
        <p:spPr>
          <a:xfrm>
            <a:off x="3827250" y="2621026"/>
            <a:ext cx="32139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7"/>
          <p:cNvSpPr txBox="1"/>
          <p:nvPr>
            <p:ph idx="4" type="body"/>
          </p:nvPr>
        </p:nvSpPr>
        <p:spPr>
          <a:xfrm>
            <a:off x="3827250" y="3905550"/>
            <a:ext cx="32139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8"/>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8"/>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8"/>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8"/>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9"/>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9"/>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9"/>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0"/>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0"/>
          <p:cNvSpPr txBox="1"/>
          <p:nvPr>
            <p:ph idx="1" type="body"/>
          </p:nvPr>
        </p:nvSpPr>
        <p:spPr>
          <a:xfrm>
            <a:off x="3213985" y="1539450"/>
            <a:ext cx="3827100" cy="75981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10"/>
          <p:cNvSpPr txBox="1"/>
          <p:nvPr>
            <p:ph idx="2"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10"/>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0"/>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0"/>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1"/>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1"/>
          <p:cNvSpPr/>
          <p:nvPr>
            <p:ph idx="2" type="pic"/>
          </p:nvPr>
        </p:nvSpPr>
        <p:spPr>
          <a:xfrm>
            <a:off x="3213985" y="1539450"/>
            <a:ext cx="3827100" cy="7598100"/>
          </a:xfrm>
          <a:prstGeom prst="rect">
            <a:avLst/>
          </a:prstGeom>
          <a:noFill/>
          <a:ln>
            <a:noFill/>
          </a:ln>
        </p:spPr>
      </p:sp>
      <p:sp>
        <p:nvSpPr>
          <p:cNvPr id="64" name="Google Shape;64;p11"/>
          <p:cNvSpPr txBox="1"/>
          <p:nvPr>
            <p:ph idx="1"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11"/>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1"/>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1"/>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5.png"/><Relationship Id="rId6"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4.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4.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14.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14.png"/><Relationship Id="rId5" Type="http://schemas.openxmlformats.org/officeDocument/2006/relationships/hyperlink" Target="https://tinyurl.com/openedrec"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10.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5.png"/><Relationship Id="rId6" Type="http://schemas.openxmlformats.org/officeDocument/2006/relationships/image" Target="../media/image14.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 Id="rId7" Type="http://schemas.openxmlformats.org/officeDocument/2006/relationships/hyperlink" Target="https://creativecommons.org/licenses/by/4.0/" TargetMode="External"/><Relationship Id="rId8"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4.png"/><Relationship Id="rId4" Type="http://schemas.openxmlformats.org/officeDocument/2006/relationships/image" Target="../media/image1.png"/><Relationship Id="rId5" Type="http://schemas.openxmlformats.org/officeDocument/2006/relationships/hyperlink" Target="https://zenodo.org/doi/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 Id="rId8" Type="http://schemas.openxmlformats.org/officeDocument/2006/relationships/hyperlink" Target="https://tinyurl.com/openedre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4.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4.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https://sdgs.un.org/goals/goal4" TargetMode="External"/><Relationship Id="rId4" Type="http://schemas.openxmlformats.org/officeDocument/2006/relationships/image" Target="../media/image14.png"/><Relationship Id="rId5" Type="http://schemas.openxmlformats.org/officeDocument/2006/relationships/image" Target="../media/image1.png"/><Relationship Id="rId6" Type="http://schemas.openxmlformats.org/officeDocument/2006/relationships/hyperlink" Target="https://tinyurl.com/openedrec"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14.png"/><Relationship Id="rId5" Type="http://schemas.openxmlformats.org/officeDocument/2006/relationships/hyperlink" Target="https://tinyurl.com/openedrec"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14.png"/><Relationship Id="rId5" Type="http://schemas.openxmlformats.org/officeDocument/2006/relationships/hyperlink" Target="https://tinyurl.com/openedrec"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14.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85" name="Google Shape;85;p1"/>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DE" sz="6000" u="none" cap="none" strike="noStrike">
                <a:solidFill>
                  <a:schemeClr val="lt1"/>
                </a:solidFill>
                <a:latin typeface="Calibri"/>
                <a:ea typeface="Calibri"/>
                <a:cs typeface="Calibri"/>
                <a:sym typeface="Calibri"/>
              </a:rPr>
              <a:t>OER</a:t>
            </a:r>
            <a:br>
              <a:rPr b="1" i="0" lang="en-DE" sz="6000" u="none" cap="none" strike="noStrike">
                <a:solidFill>
                  <a:schemeClr val="lt1"/>
                </a:solidFill>
                <a:latin typeface="Calibri"/>
                <a:ea typeface="Calibri"/>
                <a:cs typeface="Calibri"/>
                <a:sym typeface="Calibri"/>
              </a:rPr>
            </a:br>
            <a:r>
              <a:rPr b="0" i="0" lang="en-DE" sz="6000" u="none" cap="none" strike="noStrike">
                <a:solidFill>
                  <a:schemeClr val="lt1"/>
                </a:solidFill>
                <a:latin typeface="Calibri"/>
                <a:ea typeface="Calibri"/>
                <a:cs typeface="Calibri"/>
                <a:sym typeface="Calibri"/>
              </a:rPr>
              <a:t>BASIC</a:t>
            </a:r>
            <a:endParaRPr b="0" i="0" sz="6000" u="none" cap="none" strike="noStrike">
              <a:solidFill>
                <a:schemeClr val="lt1"/>
              </a:solidFill>
              <a:latin typeface="Calibri"/>
              <a:ea typeface="Calibri"/>
              <a:cs typeface="Calibri"/>
              <a:sym typeface="Calibri"/>
            </a:endParaRPr>
          </a:p>
        </p:txBody>
      </p:sp>
      <p:sp>
        <p:nvSpPr>
          <p:cNvPr id="86" name="Google Shape;86;p1"/>
          <p:cNvSpPr txBox="1"/>
          <p:nvPr/>
        </p:nvSpPr>
        <p:spPr>
          <a:xfrm>
            <a:off x="880190" y="4618050"/>
            <a:ext cx="6418200" cy="892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DE" sz="4600" u="none" cap="none" strike="noStrike">
                <a:solidFill>
                  <a:srgbClr val="004993"/>
                </a:solidFill>
                <a:latin typeface="Open Sans"/>
                <a:ea typeface="Open Sans"/>
                <a:cs typeface="Open Sans"/>
                <a:sym typeface="Open Sans"/>
              </a:rPr>
              <a:t>AN ENOEL TOOLKIT </a:t>
            </a:r>
            <a:endParaRPr b="1" i="0" sz="4600" u="none" cap="none" strike="noStrike">
              <a:solidFill>
                <a:srgbClr val="004993"/>
              </a:solidFill>
              <a:latin typeface="Open Sans"/>
              <a:ea typeface="Open Sans"/>
              <a:cs typeface="Open Sans"/>
              <a:sym typeface="Open Sans"/>
            </a:endParaRPr>
          </a:p>
        </p:txBody>
      </p:sp>
      <p:sp>
        <p:nvSpPr>
          <p:cNvPr id="87" name="Google Shape;87;p1"/>
          <p:cNvSpPr txBox="1"/>
          <p:nvPr/>
        </p:nvSpPr>
        <p:spPr>
          <a:xfrm>
            <a:off x="569398" y="5670915"/>
            <a:ext cx="6418200" cy="1785276"/>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i="0" lang="en-DE" sz="2600" u="none" cap="none" strike="noStrike">
                <a:solidFill>
                  <a:srgbClr val="004993"/>
                </a:solidFill>
                <a:latin typeface="Open Sans"/>
                <a:ea typeface="Open Sans"/>
                <a:cs typeface="Open Sans"/>
                <a:sym typeface="Open Sans"/>
              </a:rPr>
              <a:t>Αξιοποιήστε τα πρότυπά μας για να υποστηρίξετε την Ανοιχτή Εκπαίδευση</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4600"/>
              <a:buFont typeface="Arial"/>
              <a:buNone/>
            </a:pPr>
            <a:r>
              <a:t/>
            </a:r>
            <a:endParaRPr b="1" i="0" sz="2600" u="none" cap="none" strike="noStrike">
              <a:solidFill>
                <a:srgbClr val="004993"/>
              </a:solidFill>
              <a:latin typeface="Open Sans"/>
              <a:ea typeface="Open Sans"/>
              <a:cs typeface="Open Sans"/>
              <a:sym typeface="Open Sans"/>
            </a:endParaRPr>
          </a:p>
        </p:txBody>
      </p:sp>
      <p:pic>
        <p:nvPicPr>
          <p:cNvPr id="88" name="Google Shape;88;p1"/>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89" name="Google Shape;89;p1"/>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90" name="Google Shape;90;p1"/>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gf81126334d_0_84"/>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gf81126334d_0_84"/>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17" name="Google Shape;217;gf81126334d_0_84"/>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gf81126334d_0_84"/>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9" name="Google Shape;219;gf81126334d_0_84"/>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20" name="Google Shape;220;gf81126334d_0_84"/>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21" name="Google Shape;221;gf81126334d_0_8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22" name="Google Shape;222;gf81126334d_0_84"/>
          <p:cNvSpPr txBox="1"/>
          <p:nvPr/>
        </p:nvSpPr>
        <p:spPr>
          <a:xfrm>
            <a:off x="501325" y="3936850"/>
            <a:ext cx="5585100" cy="5864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Οφέλη Ανοικτής Εκπαίδευσης για </a:t>
            </a:r>
            <a:r>
              <a:rPr b="1" i="0" lang="en-DE" sz="1800" u="none" cap="none" strike="noStrike">
                <a:solidFill>
                  <a:srgbClr val="34C3E0"/>
                </a:solidFill>
                <a:latin typeface="Open Sans"/>
                <a:ea typeface="Open Sans"/>
                <a:cs typeface="Open Sans"/>
                <a:sym typeface="Open Sans"/>
              </a:rPr>
              <a:t>ιδρύματα</a:t>
            </a:r>
            <a:endParaRPr b="1" i="0" sz="1800" u="none" cap="none" strike="noStrike">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chemeClr val="lt1"/>
                </a:solidFill>
                <a:latin typeface="Open Sans"/>
                <a:ea typeface="Open Sans"/>
                <a:cs typeface="Open Sans"/>
                <a:sym typeface="Open Sans"/>
              </a:rPr>
              <a:t>Προωθούν τις οικονομίες κλίμακας:</a:t>
            </a:r>
            <a:r>
              <a:rPr b="0" i="0" lang="en-DE" sz="1300" u="none" cap="none" strike="noStrike">
                <a:solidFill>
                  <a:schemeClr val="lt1"/>
                </a:solidFill>
                <a:latin typeface="Open Sans"/>
                <a:ea typeface="Open Sans"/>
                <a:cs typeface="Open Sans"/>
                <a:sym typeface="Open Sans"/>
              </a:rPr>
              <a:t> Οι ΑΕΠ είναι δωρεάν στο Διαδίκτυο, προσιτοί για να τυπωθούν, μπορούν να αποθηκευτούν για πάντα και επικαιροποιούνται εύκολα. Οι πόροι που διαφορετικά θα πήγαιναν για την αγορά των εγχειριδίων, μπορούν να ανακατευθυνθούν προς την τεχνολογία, τη βελτίωση της διδασκαλίας ή τη μείωση φοιτητικού δανείου (εάν υπάρχει).</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chemeClr val="lt1"/>
                </a:solidFill>
                <a:latin typeface="Open Sans"/>
                <a:ea typeface="Open Sans"/>
                <a:cs typeface="Open Sans"/>
                <a:sym typeface="Open Sans"/>
              </a:rPr>
              <a:t>Υποστηρίζουν την παιδαγωγική εξέλιξη των διδασκόντων:</a:t>
            </a:r>
            <a:r>
              <a:rPr b="0" i="0" lang="en-DE" sz="1300" u="none" cap="none" strike="noStrike">
                <a:solidFill>
                  <a:schemeClr val="lt1"/>
                </a:solidFill>
                <a:latin typeface="Open Sans"/>
                <a:ea typeface="Open Sans"/>
                <a:cs typeface="Open Sans"/>
                <a:sym typeface="Open Sans"/>
              </a:rPr>
              <a:t> Η χρήση των ΑΕΠ αυξάνει τη συμμετοχή στην τριτοβάθμια εκπαίδευση διευρύνοντας την πρόσβαση σε μη παραδοσιακούς φοιτητές που κάνουν επιλογές με βάση την ποιότητα του εκπαιδευτικού υλικού που προσφέρεται.</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300"/>
              <a:buFont typeface="Arial"/>
              <a:buNone/>
            </a:pPr>
            <a:r>
              <a:rPr b="1" i="0" lang="en-DE" sz="1300" u="none" cap="none" strike="noStrike">
                <a:solidFill>
                  <a:schemeClr val="lt1"/>
                </a:solidFill>
                <a:latin typeface="Open Sans"/>
                <a:ea typeface="Open Sans"/>
                <a:cs typeface="Open Sans"/>
                <a:sym typeface="Open Sans"/>
              </a:rPr>
              <a:t>Αξιοποιούν στο μέγιστο τις δημόσιες επενδύσεις: </a:t>
            </a:r>
            <a:r>
              <a:rPr b="0" i="0" lang="en-DE" sz="1300" u="none" cap="none" strike="noStrike">
                <a:solidFill>
                  <a:schemeClr val="lt1"/>
                </a:solidFill>
                <a:latin typeface="Open Sans"/>
                <a:ea typeface="Open Sans"/>
                <a:cs typeface="Open Sans"/>
                <a:sym typeface="Open Sans"/>
              </a:rPr>
              <a:t>Οι πόροι που προέρχονται από δημόσια χρηματοδότηση χρησιμοποιούνται για τη δημιουργία δημόσιας γνώσης και διαμοιράζονται ευρύτερα μέσω πολλών ιδρυμάτων μειώνοντας τα πρόσθετα κόστη.</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300" u="none" cap="none" strike="noStrike">
                <a:solidFill>
                  <a:schemeClr val="lt1"/>
                </a:solidFill>
                <a:latin typeface="Open Sans"/>
                <a:ea typeface="Open Sans"/>
                <a:cs typeface="Open Sans"/>
                <a:sym typeface="Open Sans"/>
              </a:rPr>
              <a:t>Υποστηρίζουν την αυτοπροβολή:</a:t>
            </a:r>
            <a:r>
              <a:rPr b="0" i="0" lang="en-DE" sz="1300" u="none" cap="none" strike="noStrike">
                <a:solidFill>
                  <a:schemeClr val="lt1"/>
                </a:solidFill>
                <a:latin typeface="Open Sans"/>
                <a:ea typeface="Open Sans"/>
                <a:cs typeface="Open Sans"/>
                <a:sym typeface="Open Sans"/>
              </a:rPr>
              <a:t> Η δημόσια εικόνα του ιδρύματος μπορεί να επωφεληθεί σε μεγάλο βαθμό από την ποιότητα των ανοικτών και επαναχρησιμοποιούμενων ΑΕΠ του.</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300" u="none" cap="none" strike="noStrike">
                <a:solidFill>
                  <a:schemeClr val="lt1"/>
                </a:solidFill>
                <a:latin typeface="Open Sans"/>
                <a:ea typeface="Open Sans"/>
                <a:cs typeface="Open Sans"/>
                <a:sym typeface="Open Sans"/>
              </a:rPr>
              <a:t>Υποστηρίζουν τη διεθνή συνεργασία: </a:t>
            </a:r>
            <a:r>
              <a:rPr b="0" i="0" lang="en-DE" sz="1300" u="none" cap="none" strike="noStrike">
                <a:solidFill>
                  <a:schemeClr val="lt1"/>
                </a:solidFill>
                <a:latin typeface="Open Sans"/>
                <a:ea typeface="Open Sans"/>
                <a:cs typeface="Open Sans"/>
                <a:sym typeface="Open Sans"/>
              </a:rPr>
              <a:t>Δουλεύοντας με τους ΑΕΠ αυξάνεται η προβολή του ιδρύματος, βελτιώνοντας τη φήμη του σε διεθνές επίπεδο μέσω της ενεργού συνεργασίας με άλλα ιδρύματα παγκοσμίως.</a:t>
            </a:r>
            <a:endParaRPr b="0" i="0" sz="1300" u="none" cap="none" strike="noStrike">
              <a:solidFill>
                <a:schemeClr val="lt1"/>
              </a:solidFill>
              <a:latin typeface="Open Sans"/>
              <a:ea typeface="Open Sans"/>
              <a:cs typeface="Open Sans"/>
              <a:sym typeface="Open Sans"/>
            </a:endParaRPr>
          </a:p>
        </p:txBody>
      </p:sp>
      <p:sp>
        <p:nvSpPr>
          <p:cNvPr id="223" name="Google Shape;223;gf81126334d_0_84"/>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Από τη Σύσταση της UNESCO για τους Ανοικτούς Εκπαιδευτικούς Πόρους</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24" name="Google Shape;224;gf81126334d_0_84"/>
          <p:cNvSpPr txBox="1"/>
          <p:nvPr/>
        </p:nvSpPr>
        <p:spPr>
          <a:xfrm>
            <a:off x="2357725" y="459425"/>
            <a:ext cx="48042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«Οι Ανοιχτοί Εκπαιδευτικοί Πόροι (ΑΕΠ) </a:t>
            </a:r>
            <a:r>
              <a:rPr b="0" i="0" lang="en-DE" sz="1400" u="none" cap="none" strike="noStrike">
                <a:solidFill>
                  <a:srgbClr val="004993"/>
                </a:solidFill>
                <a:latin typeface="Open Sans"/>
                <a:ea typeface="Open Sans"/>
                <a:cs typeface="Open Sans"/>
                <a:sym typeface="Open Sans"/>
              </a:rPr>
              <a:t>αποτελούν μαθησιακό, διδακτικό και ερευνητικό υλικό σε </a:t>
            </a:r>
            <a:r>
              <a:rPr b="1" i="0" lang="en-DE" sz="1400" u="none" cap="none" strike="noStrike">
                <a:solidFill>
                  <a:srgbClr val="004993"/>
                </a:solidFill>
                <a:latin typeface="Open Sans"/>
                <a:ea typeface="Open Sans"/>
                <a:cs typeface="Open Sans"/>
                <a:sym typeface="Open Sans"/>
              </a:rPr>
              <a:t>οποιαδήποτε μορφή και μέσο</a:t>
            </a:r>
            <a:r>
              <a:rPr b="0" i="0" lang="en-DE" sz="1400" u="none" cap="none" strike="noStrike">
                <a:solidFill>
                  <a:srgbClr val="004993"/>
                </a:solidFill>
                <a:latin typeface="Open Sans"/>
                <a:ea typeface="Open Sans"/>
                <a:cs typeface="Open Sans"/>
                <a:sym typeface="Open Sans"/>
              </a:rPr>
              <a:t> που είναι δημόσιο ή υπόκεινται σε πνευματικά δικαιώματα που έχουν εκδοθεί με </a:t>
            </a:r>
            <a:r>
              <a:rPr b="1" i="0" lang="en-DE" sz="1400" u="none" cap="none" strike="noStrike">
                <a:solidFill>
                  <a:srgbClr val="004993"/>
                </a:solidFill>
                <a:latin typeface="Open Sans"/>
                <a:ea typeface="Open Sans"/>
                <a:cs typeface="Open Sans"/>
                <a:sym typeface="Open Sans"/>
              </a:rPr>
              <a:t>ανοιχτή άδεια </a:t>
            </a:r>
            <a:r>
              <a:rPr b="0" i="0" lang="en-DE" sz="1400" u="none" cap="none" strike="noStrike">
                <a:solidFill>
                  <a:srgbClr val="004993"/>
                </a:solidFill>
                <a:latin typeface="Open Sans"/>
                <a:ea typeface="Open Sans"/>
                <a:cs typeface="Open Sans"/>
                <a:sym typeface="Open Sans"/>
              </a:rPr>
              <a:t>και επιτρέπουν την πρόσβαση χωρίς κόστος, την επαναχρησιμοποίηση, την αναπροσαρμογή και την αναδιανομή από άλλους.</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gf81126334d_0_117"/>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gf81126334d_0_117"/>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31" name="Google Shape;231;gf81126334d_0_117"/>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gf81126334d_0_117"/>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3" name="Google Shape;233;gf81126334d_0_117"/>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34" name="Google Shape;234;gf81126334d_0_117"/>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35" name="Google Shape;235;gf81126334d_0_117"/>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36" name="Google Shape;236;gf81126334d_0_117"/>
          <p:cNvSpPr txBox="1"/>
          <p:nvPr/>
        </p:nvSpPr>
        <p:spPr>
          <a:xfrm>
            <a:off x="501324" y="4663425"/>
            <a:ext cx="5585100" cy="403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Οφέλη Ανοικτής Εκπαίδευσης για </a:t>
            </a:r>
            <a:r>
              <a:rPr b="1" i="0" lang="en-DE" sz="1800" u="none" cap="none" strike="noStrike">
                <a:solidFill>
                  <a:srgbClr val="34C3E0"/>
                </a:solidFill>
                <a:latin typeface="Open Sans"/>
                <a:ea typeface="Open Sans"/>
                <a:cs typeface="Open Sans"/>
                <a:sym typeface="Open Sans"/>
              </a:rPr>
              <a:t>ιδρύματα</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600" u="none" cap="none" strike="noStrike">
                <a:solidFill>
                  <a:schemeClr val="lt1"/>
                </a:solidFill>
                <a:latin typeface="Open Sans"/>
                <a:ea typeface="Open Sans"/>
                <a:cs typeface="Open Sans"/>
                <a:sym typeface="Open Sans"/>
              </a:rPr>
              <a:t>Διευκολύνουν τις εγγραφές:</a:t>
            </a:r>
            <a:r>
              <a:rPr b="0" i="0" lang="en-DE" sz="2000" u="none" cap="none" strike="noStrike">
                <a:solidFill>
                  <a:schemeClr val="lt1"/>
                </a:solidFill>
                <a:latin typeface="Open Sans"/>
                <a:ea typeface="Open Sans"/>
                <a:cs typeface="Open Sans"/>
                <a:sym typeface="Open Sans"/>
              </a:rPr>
              <a:t> </a:t>
            </a:r>
            <a:r>
              <a:rPr b="0" i="0" lang="en-DE" sz="1500" u="none" cap="none" strike="noStrike">
                <a:solidFill>
                  <a:schemeClr val="lt1"/>
                </a:solidFill>
                <a:latin typeface="Open Sans"/>
                <a:ea typeface="Open Sans"/>
                <a:cs typeface="Open Sans"/>
                <a:sym typeface="Open Sans"/>
              </a:rPr>
              <a:t>Η χρήση των ΑΕΠ αυξάνει τη συμμετοχή στην τριτοβάθμια εκπαίδευση διευρύνοντας την πρόσβαση σε μη παραδοσιακούς φοιτητές που κάνουν επιλογές με βάση την ποιότητα του εκπαιδευτικού υλικού που προσφέρεται</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20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600" u="none" cap="none" strike="noStrike">
                <a:solidFill>
                  <a:schemeClr val="lt1"/>
                </a:solidFill>
                <a:latin typeface="Open Sans"/>
                <a:ea typeface="Open Sans"/>
                <a:cs typeface="Open Sans"/>
                <a:sym typeface="Open Sans"/>
              </a:rPr>
              <a:t>Βελτιώνουν τη σχέση με τους αποφοίτους:</a:t>
            </a:r>
            <a:r>
              <a:rPr b="0" i="0" lang="en-DE" sz="1600" u="none" cap="none" strike="noStrike">
                <a:solidFill>
                  <a:schemeClr val="lt1"/>
                </a:solidFill>
                <a:latin typeface="Open Sans"/>
                <a:ea typeface="Open Sans"/>
                <a:cs typeface="Open Sans"/>
                <a:sym typeface="Open Sans"/>
              </a:rPr>
              <a:t> </a:t>
            </a:r>
            <a:r>
              <a:rPr b="0" i="0" lang="en-DE" sz="1500" u="none" cap="none" strike="noStrike">
                <a:solidFill>
                  <a:schemeClr val="lt1"/>
                </a:solidFill>
                <a:latin typeface="Open Sans"/>
                <a:ea typeface="Open Sans"/>
                <a:cs typeface="Open Sans"/>
                <a:sym typeface="Open Sans"/>
              </a:rPr>
              <a:t>Η προσφορά ποιοτικών ΑΕΠ στους αποφοίτους βοηθά το ίδρυμα να διατηρεί ενεργό τον δεσμό μαζί τους. </a:t>
            </a:r>
            <a:endParaRPr b="1" i="0" sz="1500" u="none" cap="none" strike="noStrike">
              <a:solidFill>
                <a:srgbClr val="FFDE59"/>
              </a:solidFill>
              <a:latin typeface="Open Sans"/>
              <a:ea typeface="Open Sans"/>
              <a:cs typeface="Open Sans"/>
              <a:sym typeface="Open Sans"/>
            </a:endParaRPr>
          </a:p>
          <a:p>
            <a:pPr indent="0" lvl="0" marL="0" marR="0" rtl="0" algn="l">
              <a:lnSpc>
                <a:spcPct val="100000"/>
              </a:lnSpc>
              <a:spcBef>
                <a:spcPts val="1200"/>
              </a:spcBef>
              <a:spcAft>
                <a:spcPts val="0"/>
              </a:spcAft>
              <a:buClr>
                <a:schemeClr val="dk1"/>
              </a:buClr>
              <a:buSzPts val="1100"/>
              <a:buFont typeface="Arial"/>
              <a:buNone/>
            </a:pPr>
            <a:r>
              <a:t/>
            </a:r>
            <a:endParaRPr b="1" i="0" sz="1400" u="none" cap="none" strike="noStrike">
              <a:solidFill>
                <a:schemeClr val="lt1"/>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p:txBody>
      </p:sp>
      <p:sp>
        <p:nvSpPr>
          <p:cNvPr id="237" name="Google Shape;237;gf81126334d_0_117"/>
          <p:cNvSpPr txBox="1"/>
          <p:nvPr/>
        </p:nvSpPr>
        <p:spPr>
          <a:xfrm>
            <a:off x="2357725" y="459425"/>
            <a:ext cx="48042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«Οι Ανοιχτοί Εκπαιδευτικοί Πόροι (ΑΕΠ) </a:t>
            </a:r>
            <a:r>
              <a:rPr b="0" i="0" lang="en-DE" sz="1400" u="none" cap="none" strike="noStrike">
                <a:solidFill>
                  <a:srgbClr val="004993"/>
                </a:solidFill>
                <a:latin typeface="Open Sans"/>
                <a:ea typeface="Open Sans"/>
                <a:cs typeface="Open Sans"/>
                <a:sym typeface="Open Sans"/>
              </a:rPr>
              <a:t>αποτελούν μαθησιακό, διδακτικό και ερευνητικό υλικό σε </a:t>
            </a:r>
            <a:r>
              <a:rPr b="1" i="0" lang="en-DE" sz="1400" u="none" cap="none" strike="noStrike">
                <a:solidFill>
                  <a:srgbClr val="004993"/>
                </a:solidFill>
                <a:latin typeface="Open Sans"/>
                <a:ea typeface="Open Sans"/>
                <a:cs typeface="Open Sans"/>
                <a:sym typeface="Open Sans"/>
              </a:rPr>
              <a:t>οποιαδήποτε μορφή και μέσο</a:t>
            </a:r>
            <a:r>
              <a:rPr b="0" i="0" lang="en-DE" sz="1400" u="none" cap="none" strike="noStrike">
                <a:solidFill>
                  <a:srgbClr val="004993"/>
                </a:solidFill>
                <a:latin typeface="Open Sans"/>
                <a:ea typeface="Open Sans"/>
                <a:cs typeface="Open Sans"/>
                <a:sym typeface="Open Sans"/>
              </a:rPr>
              <a:t> που είναι δημόσιο ή υπόκεινται σε πνευματικά δικαιώματα που έχουν εκδοθεί με </a:t>
            </a:r>
            <a:r>
              <a:rPr b="1" i="0" lang="en-DE" sz="1400" u="none" cap="none" strike="noStrike">
                <a:solidFill>
                  <a:srgbClr val="004993"/>
                </a:solidFill>
                <a:latin typeface="Open Sans"/>
                <a:ea typeface="Open Sans"/>
                <a:cs typeface="Open Sans"/>
                <a:sym typeface="Open Sans"/>
              </a:rPr>
              <a:t>ανοιχτή άδεια </a:t>
            </a:r>
            <a:r>
              <a:rPr b="0" i="0" lang="en-DE" sz="1400" u="none" cap="none" strike="noStrike">
                <a:solidFill>
                  <a:srgbClr val="004993"/>
                </a:solidFill>
                <a:latin typeface="Open Sans"/>
                <a:ea typeface="Open Sans"/>
                <a:cs typeface="Open Sans"/>
                <a:sym typeface="Open Sans"/>
              </a:rPr>
              <a:t>και επιτρέπουν την πρόσβαση χωρίς κόστος, την επαναχρησιμοποίηση, την αναπροσαρμογή και την αναδιανομή από άλλους.</a:t>
            </a:r>
            <a:endParaRPr b="0" i="0" sz="1700" u="none" cap="none" strike="noStrike">
              <a:solidFill>
                <a:srgbClr val="000000"/>
              </a:solidFill>
              <a:latin typeface="Open Sans"/>
              <a:ea typeface="Open Sans"/>
              <a:cs typeface="Open Sans"/>
              <a:sym typeface="Open Sans"/>
            </a:endParaRPr>
          </a:p>
        </p:txBody>
      </p:sp>
      <p:sp>
        <p:nvSpPr>
          <p:cNvPr id="238" name="Google Shape;238;gf81126334d_0_117"/>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Από τη Σύσταση της UNESCO για τους Ανοικτούς Εκπαιδευτικούς Πόρους</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gf81126334d_0_141"/>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gf81126334d_0_141"/>
          <p:cNvSpPr/>
          <p:nvPr/>
        </p:nvSpPr>
        <p:spPr>
          <a:xfrm>
            <a:off x="182325" y="3899650"/>
            <a:ext cx="72282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45" name="Google Shape;245;gf81126334d_0_141"/>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6" name="Google Shape;246;gf81126334d_0_141"/>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7" name="Google Shape;247;gf81126334d_0_14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48" name="Google Shape;248;gf81126334d_0_141"/>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9" name="Google Shape;249;gf81126334d_0_14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50" name="Google Shape;250;gf81126334d_0_141"/>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51" name="Google Shape;251;gf81126334d_0_141"/>
          <p:cNvSpPr txBox="1"/>
          <p:nvPr/>
        </p:nvSpPr>
        <p:spPr>
          <a:xfrm>
            <a:off x="1610400" y="4065975"/>
            <a:ext cx="5375100" cy="637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i="0" lang="en-DE" sz="1800" u="none" cap="none" strike="noStrike">
                <a:solidFill>
                  <a:srgbClr val="34C3E0"/>
                </a:solidFill>
                <a:latin typeface="Open Sans"/>
                <a:ea typeface="Open Sans"/>
                <a:cs typeface="Open Sans"/>
                <a:sym typeface="Open Sans"/>
              </a:rPr>
              <a:t>Οφέλη Ανοικτής Εκπαίδευσης για </a:t>
            </a:r>
            <a:r>
              <a:rPr b="1" i="0" lang="en-DE" sz="1800" u="none" cap="none" strike="noStrike">
                <a:solidFill>
                  <a:srgbClr val="004993"/>
                </a:solidFill>
                <a:latin typeface="Open Sans"/>
                <a:ea typeface="Open Sans"/>
                <a:cs typeface="Open Sans"/>
                <a:sym typeface="Open Sans"/>
              </a:rPr>
              <a:t>όλους</a:t>
            </a:r>
            <a:endParaRPr b="1"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p:txBody>
      </p:sp>
      <p:sp>
        <p:nvSpPr>
          <p:cNvPr id="252" name="Google Shape;252;gf81126334d_0_141"/>
          <p:cNvSpPr txBox="1"/>
          <p:nvPr/>
        </p:nvSpPr>
        <p:spPr>
          <a:xfrm>
            <a:off x="416100" y="2176100"/>
            <a:ext cx="7228200" cy="58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200"/>
              <a:buFont typeface="Arial"/>
              <a:buNone/>
            </a:pPr>
            <a:r>
              <a:rPr b="1" i="0" lang="en-DE" sz="1200" u="none" cap="none" strike="noStrike">
                <a:solidFill>
                  <a:srgbClr val="34C3E0"/>
                </a:solidFill>
                <a:latin typeface="Open Sans"/>
                <a:ea typeface="Open Sans"/>
                <a:cs typeface="Open Sans"/>
                <a:sym typeface="Open Sans"/>
              </a:rPr>
              <a:t>Από τη Σύσταση της UNESCO για τους Ανοικτούς Εκπαιδευτικούς Πόρους</a:t>
            </a:r>
            <a:br>
              <a:rPr b="1" i="0" lang="en-DE" sz="1200" u="none" cap="none" strike="noStrike">
                <a:solidFill>
                  <a:srgbClr val="34C3E0"/>
                </a:solidFill>
                <a:latin typeface="Open Sans"/>
                <a:ea typeface="Open Sans"/>
                <a:cs typeface="Open Sans"/>
                <a:sym typeface="Open Sans"/>
              </a:rPr>
            </a:b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34C3E0"/>
                </a:solidFill>
                <a:latin typeface="Open Sans"/>
                <a:ea typeface="Open Sans"/>
                <a:cs typeface="Open Sans"/>
                <a:sym typeface="Open Sans"/>
              </a:rPr>
              <a:t> </a:t>
            </a:r>
            <a:endParaRPr b="1" i="0" sz="1200" u="none" cap="none" strike="noStrike">
              <a:solidFill>
                <a:srgbClr val="34C3E0"/>
              </a:solidFill>
              <a:latin typeface="Open Sans"/>
              <a:ea typeface="Open Sans"/>
              <a:cs typeface="Open Sans"/>
              <a:sym typeface="Open Sans"/>
            </a:endParaRPr>
          </a:p>
        </p:txBody>
      </p:sp>
      <p:sp>
        <p:nvSpPr>
          <p:cNvPr id="253" name="Google Shape;253;gf81126334d_0_141"/>
          <p:cNvSpPr/>
          <p:nvPr/>
        </p:nvSpPr>
        <p:spPr>
          <a:xfrm>
            <a:off x="-11574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gf81126334d_0_141"/>
          <p:cNvSpPr txBox="1"/>
          <p:nvPr/>
        </p:nvSpPr>
        <p:spPr>
          <a:xfrm>
            <a:off x="1666050" y="4433275"/>
            <a:ext cx="5748000" cy="5187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300" u="none" cap="none" strike="noStrike">
                <a:solidFill>
                  <a:srgbClr val="004993"/>
                </a:solidFill>
                <a:latin typeface="Open Sans"/>
                <a:ea typeface="Open Sans"/>
                <a:cs typeface="Open Sans"/>
                <a:sym typeface="Open Sans"/>
              </a:rPr>
              <a:t>Ξεκλειδώνουν την πληροφόρηση: </a:t>
            </a:r>
            <a:r>
              <a:rPr b="0" i="0" lang="en-DE" sz="1300" u="none" cap="none" strike="noStrike">
                <a:solidFill>
                  <a:srgbClr val="004993"/>
                </a:solidFill>
                <a:latin typeface="Open Sans"/>
                <a:ea typeface="Open Sans"/>
                <a:cs typeface="Open Sans"/>
                <a:sym typeface="Open Sans"/>
              </a:rPr>
              <a:t>Η γνώση μπορεί να διαμοιραστεί ευρέως, ξεκλειδώνοντας εκπαιδευτικούς πόρους μέσω αδειών, για οποιονδήποτε ενδιαφέρεται.</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300" u="none" cap="none" strike="noStrike">
                <a:solidFill>
                  <a:srgbClr val="004993"/>
                </a:solidFill>
                <a:latin typeface="Open Sans"/>
                <a:ea typeface="Open Sans"/>
                <a:cs typeface="Open Sans"/>
                <a:sym typeface="Open Sans"/>
              </a:rPr>
              <a:t>Εφαρμόζουν τις γνώσεις τους σε καινούριο περιβάλλον:</a:t>
            </a:r>
            <a:r>
              <a:rPr b="0" i="0" lang="en-DE" sz="1300" u="none" cap="none" strike="noStrike">
                <a:solidFill>
                  <a:srgbClr val="004993"/>
                </a:solidFill>
                <a:latin typeface="Open Sans"/>
                <a:ea typeface="Open Sans"/>
                <a:cs typeface="Open Sans"/>
                <a:sym typeface="Open Sans"/>
              </a:rPr>
              <a:t> Οι εκπαιδευτικοί πόροι που δημιουργούνται με δημόσιους φόρους είναι διαθέσιμοι στο κοινό, επαναχρησιμοποιήσιμοι και διαμοιράσιμοι.</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300" u="none" cap="none" strike="noStrike">
                <a:solidFill>
                  <a:srgbClr val="004993"/>
                </a:solidFill>
                <a:latin typeface="Open Sans"/>
                <a:ea typeface="Open Sans"/>
                <a:cs typeface="Open Sans"/>
                <a:sym typeface="Open Sans"/>
              </a:rPr>
              <a:t>Δια βίου μάθηση: </a:t>
            </a:r>
            <a:r>
              <a:rPr b="0" i="0" lang="en-DE" sz="1300" u="none" cap="none" strike="noStrike">
                <a:solidFill>
                  <a:srgbClr val="004993"/>
                </a:solidFill>
                <a:latin typeface="Open Sans"/>
                <a:ea typeface="Open Sans"/>
                <a:cs typeface="Open Sans"/>
                <a:sym typeface="Open Sans"/>
              </a:rPr>
              <a:t>Η ενημέρωση και η παροχή συνεχούς μάθησης είναι πιο προσιτή για όλους, γεφυρώνοντας το χάσμα μεταξύ επίσημων, άτυπων και άλλων ανοιχτών ευκαιριών.</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300" u="none" cap="none" strike="noStrike">
                <a:solidFill>
                  <a:srgbClr val="004993"/>
                </a:solidFill>
                <a:latin typeface="Open Sans"/>
                <a:ea typeface="Open Sans"/>
                <a:cs typeface="Open Sans"/>
                <a:sym typeface="Open Sans"/>
              </a:rPr>
              <a:t>Ενισχύουν την ισότητα: </a:t>
            </a:r>
            <a:r>
              <a:rPr b="0" i="0" lang="en-DE" sz="1300" u="none" cap="none" strike="noStrike">
                <a:solidFill>
                  <a:srgbClr val="004993"/>
                </a:solidFill>
                <a:latin typeface="Open Sans"/>
                <a:ea typeface="Open Sans"/>
                <a:cs typeface="Open Sans"/>
                <a:sym typeface="Open Sans"/>
              </a:rPr>
              <a:t>Οι ελεύθερες διαδικτυακές πηγές διευκολύνουν την παροχή της ίδιας ποιότητας γνώσης σε όλους, ανεξάρτητα από την κοινωνική και οικονομική κατάσταση του καθενός.</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300" u="none" cap="none" strike="noStrike">
                <a:solidFill>
                  <a:srgbClr val="004993"/>
                </a:solidFill>
                <a:latin typeface="Open Sans"/>
                <a:ea typeface="Open Sans"/>
                <a:cs typeface="Open Sans"/>
                <a:sym typeface="Open Sans"/>
              </a:rPr>
              <a:t>Προωθούν τη διαφορετικότητα και την ενσωμάτωση: </a:t>
            </a:r>
            <a:r>
              <a:rPr b="0" i="0" lang="en-DE" sz="1300" u="none" cap="none" strike="noStrike">
                <a:solidFill>
                  <a:srgbClr val="004993"/>
                </a:solidFill>
                <a:latin typeface="Open Sans"/>
                <a:ea typeface="Open Sans"/>
                <a:cs typeface="Open Sans"/>
                <a:sym typeface="Open Sans"/>
              </a:rPr>
              <a:t>Οι ΑΕΠ, οι οποίοι διαμοιράζονται εύκολα και είναι προσβάσιμοι μέσω του Διαδικτύου, αποτελούν εξαιρετικό εργαλείο για την ανακάλυψη και την εξοικείωση διαφορετικών απόψεων.</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300" u="none" cap="none" strike="noStrike">
                <a:solidFill>
                  <a:srgbClr val="004993"/>
                </a:solidFill>
                <a:latin typeface="Open Sans"/>
                <a:ea typeface="Open Sans"/>
                <a:cs typeface="Open Sans"/>
                <a:sym typeface="Open Sans"/>
              </a:rPr>
              <a:t>Ενισχύουν τη κοινωνική και πολιτική αγωγή και επιστήμη: </a:t>
            </a:r>
            <a:r>
              <a:rPr b="0" i="0" lang="en-DE" sz="1300" u="none" cap="none" strike="noStrike">
                <a:solidFill>
                  <a:srgbClr val="004993"/>
                </a:solidFill>
                <a:latin typeface="Open Sans"/>
                <a:ea typeface="Open Sans"/>
                <a:cs typeface="Open Sans"/>
                <a:sym typeface="Open Sans"/>
              </a:rPr>
              <a:t>Η γνώση μπορεί να δημιουργηθεί από όλους και η διαθεσιμότητα των πόρων να διευκολύνει τους ανθρώπους να συνεχίσουν να την ενισχύουν.</a:t>
            </a:r>
            <a:endParaRPr b="1" i="0" sz="1300" u="none" cap="none" strike="noStrike">
              <a:solidFill>
                <a:srgbClr val="004993"/>
              </a:solidFill>
              <a:latin typeface="Open Sans"/>
              <a:ea typeface="Open Sans"/>
              <a:cs typeface="Open Sans"/>
              <a:sym typeface="Open Sans"/>
            </a:endParaRPr>
          </a:p>
        </p:txBody>
      </p:sp>
      <p:sp>
        <p:nvSpPr>
          <p:cNvPr id="255" name="Google Shape;255;gf81126334d_0_141"/>
          <p:cNvSpPr txBox="1"/>
          <p:nvPr/>
        </p:nvSpPr>
        <p:spPr>
          <a:xfrm>
            <a:off x="2357725" y="459425"/>
            <a:ext cx="48042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«Οι Ανοιχτοί Εκπαιδευτικοί Πόροι (ΑΕΠ) </a:t>
            </a:r>
            <a:r>
              <a:rPr b="0" i="0" lang="en-DE" sz="1400" u="none" cap="none" strike="noStrike">
                <a:solidFill>
                  <a:srgbClr val="004993"/>
                </a:solidFill>
                <a:latin typeface="Open Sans"/>
                <a:ea typeface="Open Sans"/>
                <a:cs typeface="Open Sans"/>
                <a:sym typeface="Open Sans"/>
              </a:rPr>
              <a:t>αποτελούν μαθησιακό, διδακτικό και ερευνητικό υλικό σε </a:t>
            </a:r>
            <a:r>
              <a:rPr b="1" i="0" lang="en-DE" sz="1400" u="none" cap="none" strike="noStrike">
                <a:solidFill>
                  <a:srgbClr val="004993"/>
                </a:solidFill>
                <a:latin typeface="Open Sans"/>
                <a:ea typeface="Open Sans"/>
                <a:cs typeface="Open Sans"/>
                <a:sym typeface="Open Sans"/>
              </a:rPr>
              <a:t>οποιαδήποτε μορφή και μέσο</a:t>
            </a:r>
            <a:r>
              <a:rPr b="0" i="0" lang="en-DE" sz="1400" u="none" cap="none" strike="noStrike">
                <a:solidFill>
                  <a:srgbClr val="004993"/>
                </a:solidFill>
                <a:latin typeface="Open Sans"/>
                <a:ea typeface="Open Sans"/>
                <a:cs typeface="Open Sans"/>
                <a:sym typeface="Open Sans"/>
              </a:rPr>
              <a:t> που είναι δημόσιο ή υπόκεινται σε πνευματικά δικαιώματα που έχουν εκδοθεί με </a:t>
            </a:r>
            <a:r>
              <a:rPr b="1" i="0" lang="en-DE" sz="1400" u="none" cap="none" strike="noStrike">
                <a:solidFill>
                  <a:srgbClr val="004993"/>
                </a:solidFill>
                <a:latin typeface="Open Sans"/>
                <a:ea typeface="Open Sans"/>
                <a:cs typeface="Open Sans"/>
                <a:sym typeface="Open Sans"/>
              </a:rPr>
              <a:t>ανοιχτή άδεια </a:t>
            </a:r>
            <a:r>
              <a:rPr b="0" i="0" lang="en-DE" sz="1400" u="none" cap="none" strike="noStrike">
                <a:solidFill>
                  <a:srgbClr val="004993"/>
                </a:solidFill>
                <a:latin typeface="Open Sans"/>
                <a:ea typeface="Open Sans"/>
                <a:cs typeface="Open Sans"/>
                <a:sym typeface="Open Sans"/>
              </a:rPr>
              <a:t>και επιτρέπουν την πρόσβαση χωρίς κόστος, την επαναχρησιμοποίηση, την αναπροσαρμογή και την αναδιανομή από άλλους.</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gf7f8b365c8_1_142"/>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gf7f8b365c8_1_142"/>
          <p:cNvSpPr/>
          <p:nvPr/>
        </p:nvSpPr>
        <p:spPr>
          <a:xfrm>
            <a:off x="182400" y="3899650"/>
            <a:ext cx="72282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62" name="Google Shape;262;gf7f8b365c8_1_142"/>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63" name="Google Shape;263;gf7f8b365c8_1_1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4" name="Google Shape;264;gf7f8b365c8_1_14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5" name="Google Shape;265;gf7f8b365c8_1_1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6" name="Google Shape;266;gf7f8b365c8_1_14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7" name="Google Shape;267;gf7f8b365c8_1_14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68" name="Google Shape;268;gf7f8b365c8_1_142"/>
          <p:cNvSpPr txBox="1"/>
          <p:nvPr/>
        </p:nvSpPr>
        <p:spPr>
          <a:xfrm>
            <a:off x="1610400" y="4590350"/>
            <a:ext cx="5800050" cy="710934"/>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i="0" lang="en-DE" sz="2100" u="none" cap="none" strike="noStrike">
                <a:solidFill>
                  <a:srgbClr val="34C3E0"/>
                </a:solidFill>
                <a:latin typeface="Open Sans"/>
                <a:ea typeface="Open Sans"/>
                <a:cs typeface="Open Sans"/>
                <a:sym typeface="Open Sans"/>
              </a:rPr>
              <a:t>Οφέλη Ανοικτής Εκπαίδευσης για </a:t>
            </a:r>
            <a:r>
              <a:rPr b="1" i="0" lang="en-DE" sz="2400" u="none" cap="none" strike="noStrike">
                <a:solidFill>
                  <a:srgbClr val="004993"/>
                </a:solidFill>
                <a:latin typeface="Open Sans"/>
                <a:ea typeface="Open Sans"/>
                <a:cs typeface="Open Sans"/>
                <a:sym typeface="Open Sans"/>
              </a:rPr>
              <a:t>όλους</a:t>
            </a:r>
            <a:endParaRPr b="1" i="0" sz="2100" u="none" cap="none" strike="noStrike">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p:txBody>
      </p:sp>
      <p:sp>
        <p:nvSpPr>
          <p:cNvPr id="269" name="Google Shape;269;gf7f8b365c8_1_142"/>
          <p:cNvSpPr txBox="1"/>
          <p:nvPr/>
        </p:nvSpPr>
        <p:spPr>
          <a:xfrm>
            <a:off x="1920950" y="5367900"/>
            <a:ext cx="5223000" cy="3756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500"/>
              <a:buFont typeface="Arial"/>
              <a:buNone/>
            </a:pPr>
            <a:r>
              <a:rPr b="1" i="0" lang="en-DE" sz="1700" u="none" cap="none" strike="noStrike">
                <a:solidFill>
                  <a:srgbClr val="004993"/>
                </a:solidFill>
                <a:latin typeface="Open Sans"/>
                <a:ea typeface="Open Sans"/>
                <a:cs typeface="Open Sans"/>
                <a:sym typeface="Open Sans"/>
              </a:rPr>
              <a:t>Βελτιώνουν την ποιότητα: </a:t>
            </a:r>
            <a:r>
              <a:rPr b="0" i="0" lang="en-DE" sz="1700" u="none" cap="none" strike="noStrike">
                <a:solidFill>
                  <a:srgbClr val="004993"/>
                </a:solidFill>
                <a:latin typeface="Open Sans"/>
                <a:ea typeface="Open Sans"/>
                <a:cs typeface="Open Sans"/>
                <a:sym typeface="Open Sans"/>
              </a:rPr>
              <a:t>Οποιοσδήποτε μπορεί να υποστηρίξει ποιοτικές βελτιώσεις των ΑΕΠ κάνοντας απλώς ερωτήσεις για διευκρίνηση· Αν δεν υπάρχει πρόσβαση δεν υπάρχει ερώτηση, δίχως ερώτηση δεν υπάρχει καμία αμφιβολία, δίχως αμφιβολία υπάρχει καμία βελτίωση.</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5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rPr b="1" i="0" lang="en-DE" sz="1700" u="none" cap="none" strike="noStrike">
                <a:solidFill>
                  <a:srgbClr val="004993"/>
                </a:solidFill>
                <a:latin typeface="Open Sans"/>
                <a:ea typeface="Open Sans"/>
                <a:cs typeface="Open Sans"/>
                <a:sym typeface="Open Sans"/>
              </a:rPr>
              <a:t>Επεκτείνουν τα όρια:</a:t>
            </a:r>
            <a:r>
              <a:rPr b="0" i="0" lang="en-DE" sz="1700" u="none" cap="none" strike="noStrike">
                <a:solidFill>
                  <a:srgbClr val="004993"/>
                </a:solidFill>
                <a:latin typeface="Open Sans"/>
                <a:ea typeface="Open Sans"/>
                <a:cs typeface="Open Sans"/>
                <a:sym typeface="Open Sans"/>
              </a:rPr>
              <a:t> Οι ΑΕΠ είναι ένας θαυμάσιος τρόπος για να μοιράζονται γνώσεις εκτός συνόρων που επιτρέποντας  προσαρμογές για να λειτουργήσουν ορθά σύμφωνα με τοπικές ανάγκες.</a:t>
            </a:r>
            <a:endParaRPr b="0" i="0" sz="1700" u="none" cap="none" strike="noStrike">
              <a:solidFill>
                <a:srgbClr val="004993"/>
              </a:solidFill>
              <a:latin typeface="Open Sans"/>
              <a:ea typeface="Open Sans"/>
              <a:cs typeface="Open Sans"/>
              <a:sym typeface="Open Sans"/>
            </a:endParaRPr>
          </a:p>
        </p:txBody>
      </p:sp>
      <p:sp>
        <p:nvSpPr>
          <p:cNvPr id="270" name="Google Shape;270;gf7f8b365c8_1_142"/>
          <p:cNvSpPr/>
          <p:nvPr/>
        </p:nvSpPr>
        <p:spPr>
          <a:xfrm>
            <a:off x="-11574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gf7f8b365c8_1_142"/>
          <p:cNvSpPr txBox="1"/>
          <p:nvPr/>
        </p:nvSpPr>
        <p:spPr>
          <a:xfrm>
            <a:off x="416100" y="2176100"/>
            <a:ext cx="7228200" cy="58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200"/>
              <a:buFont typeface="Arial"/>
              <a:buNone/>
            </a:pPr>
            <a:r>
              <a:rPr b="1" i="0" lang="en-DE" sz="1200" u="none" cap="none" strike="noStrike">
                <a:solidFill>
                  <a:srgbClr val="34C3E0"/>
                </a:solidFill>
                <a:latin typeface="Open Sans"/>
                <a:ea typeface="Open Sans"/>
                <a:cs typeface="Open Sans"/>
                <a:sym typeface="Open Sans"/>
              </a:rPr>
              <a:t>Από τη Σύσταση της UNESCO για τους Ανοικτούς Εκπαιδευτικούς Πόρους</a:t>
            </a:r>
            <a:br>
              <a:rPr b="1" i="0" lang="en-DE" sz="1200" u="none" cap="none" strike="noStrike">
                <a:solidFill>
                  <a:srgbClr val="34C3E0"/>
                </a:solidFill>
                <a:latin typeface="Open Sans"/>
                <a:ea typeface="Open Sans"/>
                <a:cs typeface="Open Sans"/>
                <a:sym typeface="Open Sans"/>
              </a:rPr>
            </a:b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34C3E0"/>
                </a:solidFill>
                <a:latin typeface="Open Sans"/>
                <a:ea typeface="Open Sans"/>
                <a:cs typeface="Open Sans"/>
                <a:sym typeface="Open Sans"/>
              </a:rPr>
              <a:t> </a:t>
            </a:r>
            <a:endParaRPr b="1" i="0" sz="1200" u="none" cap="none" strike="noStrike">
              <a:solidFill>
                <a:srgbClr val="34C3E0"/>
              </a:solidFill>
              <a:latin typeface="Open Sans"/>
              <a:ea typeface="Open Sans"/>
              <a:cs typeface="Open Sans"/>
              <a:sym typeface="Open Sans"/>
            </a:endParaRPr>
          </a:p>
        </p:txBody>
      </p:sp>
      <p:sp>
        <p:nvSpPr>
          <p:cNvPr id="272" name="Google Shape;272;gf7f8b365c8_1_142"/>
          <p:cNvSpPr txBox="1"/>
          <p:nvPr/>
        </p:nvSpPr>
        <p:spPr>
          <a:xfrm>
            <a:off x="2357725" y="459425"/>
            <a:ext cx="48042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«Οι Ανοιχτοί Εκπαιδευτικοί Πόροι (ΑΕΠ) </a:t>
            </a:r>
            <a:r>
              <a:rPr b="0" i="0" lang="en-DE" sz="1400" u="none" cap="none" strike="noStrike">
                <a:solidFill>
                  <a:srgbClr val="004993"/>
                </a:solidFill>
                <a:latin typeface="Open Sans"/>
                <a:ea typeface="Open Sans"/>
                <a:cs typeface="Open Sans"/>
                <a:sym typeface="Open Sans"/>
              </a:rPr>
              <a:t>αποτελούν μαθησιακό, διδακτικό και ερευνητικό υλικό σε </a:t>
            </a:r>
            <a:r>
              <a:rPr b="1" i="0" lang="en-DE" sz="1400" u="none" cap="none" strike="noStrike">
                <a:solidFill>
                  <a:srgbClr val="004993"/>
                </a:solidFill>
                <a:latin typeface="Open Sans"/>
                <a:ea typeface="Open Sans"/>
                <a:cs typeface="Open Sans"/>
                <a:sym typeface="Open Sans"/>
              </a:rPr>
              <a:t>οποιαδήποτε μορφή και μέσο</a:t>
            </a:r>
            <a:r>
              <a:rPr b="0" i="0" lang="en-DE" sz="1400" u="none" cap="none" strike="noStrike">
                <a:solidFill>
                  <a:srgbClr val="004993"/>
                </a:solidFill>
                <a:latin typeface="Open Sans"/>
                <a:ea typeface="Open Sans"/>
                <a:cs typeface="Open Sans"/>
                <a:sym typeface="Open Sans"/>
              </a:rPr>
              <a:t> που είναι δημόσιο ή υπόκεινται σε πνευματικά δικαιώματα που έχουν εκδοθεί με </a:t>
            </a:r>
            <a:r>
              <a:rPr b="1" i="0" lang="en-DE" sz="1400" u="none" cap="none" strike="noStrike">
                <a:solidFill>
                  <a:srgbClr val="004993"/>
                </a:solidFill>
                <a:latin typeface="Open Sans"/>
                <a:ea typeface="Open Sans"/>
                <a:cs typeface="Open Sans"/>
                <a:sym typeface="Open Sans"/>
              </a:rPr>
              <a:t>ανοιχτή άδεια </a:t>
            </a:r>
            <a:r>
              <a:rPr b="0" i="0" lang="en-DE" sz="1400" u="none" cap="none" strike="noStrike">
                <a:solidFill>
                  <a:srgbClr val="004993"/>
                </a:solidFill>
                <a:latin typeface="Open Sans"/>
                <a:ea typeface="Open Sans"/>
                <a:cs typeface="Open Sans"/>
                <a:sym typeface="Open Sans"/>
              </a:rPr>
              <a:t>και επιτρέπουν την πρόσβαση χωρίς κόστος, την επαναχρησιμοποίηση, την αναπροσαρμογή και την αναδιανομή από άλλους.</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g2fe8d0a42b7_0_0"/>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g2fe8d0a42b7_0_0"/>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79" name="Google Shape;279;g2fe8d0a42b7_0_0"/>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g2fe8d0a42b7_0_0"/>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81" name="Google Shape;281;g2fe8d0a42b7_0_0"/>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82" name="Google Shape;282;g2fe8d0a42b7_0_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83" name="Google Shape;283;g2fe8d0a42b7_0_0"/>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84" name="Google Shape;284;g2fe8d0a42b7_0_0"/>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85" name="Google Shape;285;g2fe8d0a42b7_0_0"/>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86" name="Google Shape;286;g2fe8d0a42b7_0_0"/>
          <p:cNvSpPr txBox="1"/>
          <p:nvPr/>
        </p:nvSpPr>
        <p:spPr>
          <a:xfrm>
            <a:off x="1102800" y="3486888"/>
            <a:ext cx="6749400" cy="406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DE" sz="1800" u="none" cap="none" strike="noStrike">
                <a:solidFill>
                  <a:srgbClr val="FF9900"/>
                </a:solidFill>
                <a:latin typeface="Open Sans"/>
                <a:ea typeface="Open Sans"/>
                <a:cs typeface="Open Sans"/>
                <a:sym typeface="Open Sans"/>
              </a:rPr>
              <a:t>Οφέλη Ανοικτής Εκπαίδευσης για </a:t>
            </a:r>
            <a:r>
              <a:rPr b="1" lang="en-DE" sz="1800">
                <a:solidFill>
                  <a:srgbClr val="004993"/>
                </a:solidFill>
                <a:latin typeface="Open Sans"/>
                <a:ea typeface="Open Sans"/>
                <a:cs typeface="Open Sans"/>
                <a:sym typeface="Open Sans"/>
              </a:rPr>
              <a:t>Βιβλιοθηκονόμους</a:t>
            </a:r>
            <a:endParaRPr b="1" i="0" sz="1800" u="none" cap="none" strike="noStrike">
              <a:solidFill>
                <a:srgbClr val="004993"/>
              </a:solidFill>
              <a:latin typeface="Open Sans"/>
              <a:ea typeface="Open Sans"/>
              <a:cs typeface="Open Sans"/>
              <a:sym typeface="Open Sans"/>
            </a:endParaRPr>
          </a:p>
        </p:txBody>
      </p:sp>
      <p:sp>
        <p:nvSpPr>
          <p:cNvPr id="287" name="Google Shape;287;g2fe8d0a42b7_0_0"/>
          <p:cNvSpPr txBox="1"/>
          <p:nvPr/>
        </p:nvSpPr>
        <p:spPr>
          <a:xfrm>
            <a:off x="1490575" y="3900400"/>
            <a:ext cx="5913900" cy="5734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000"/>
              </a:spcBef>
              <a:spcAft>
                <a:spcPts val="0"/>
              </a:spcAft>
              <a:buNone/>
            </a:pPr>
            <a:r>
              <a:rPr b="1" lang="en-DE" sz="1100">
                <a:solidFill>
                  <a:srgbClr val="004993"/>
                </a:solidFill>
                <a:latin typeface="Open Sans"/>
                <a:ea typeface="Open Sans"/>
                <a:cs typeface="Open Sans"/>
                <a:sym typeface="Open Sans"/>
              </a:rPr>
              <a:t>Υποστηρίζουν την επαγγελματική ανάπτυξη:</a:t>
            </a:r>
            <a:r>
              <a:rPr lang="en-DE" sz="1100">
                <a:solidFill>
                  <a:srgbClr val="004993"/>
                </a:solidFill>
                <a:latin typeface="Open Sans"/>
                <a:ea typeface="Open Sans"/>
                <a:cs typeface="Open Sans"/>
                <a:sym typeface="Open Sans"/>
              </a:rPr>
              <a:t> Η ενασχόληση με ΑΕΠ και ΑΕ σε διοικητικό επίπεδο σε βιβλιοθήκες, πανεπιστημιακές, εθνικές ή διεθνούς επιπέδου μπορούν να χρησιμοποιηθούν ως ευκαιρία επαγγελματικής ανάπτυξης και εξέλιξης πέρα από τους παραδοσιακούς και καθιερωμένους τομείς εξειδίκευσης (π.χ. διαμόρφωση συλλογών, μεταδεδομένα κλπ.)</a:t>
            </a:r>
            <a:endParaRPr sz="11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None/>
            </a:pPr>
            <a:r>
              <a:rPr b="1" lang="en-DE" sz="1100">
                <a:solidFill>
                  <a:srgbClr val="004993"/>
                </a:solidFill>
                <a:latin typeface="Open Sans"/>
                <a:ea typeface="Open Sans"/>
                <a:cs typeface="Open Sans"/>
                <a:sym typeface="Open Sans"/>
              </a:rPr>
              <a:t>Αναγνωρίζονται ως πολύτιμοι συνεργάτες:</a:t>
            </a:r>
            <a:r>
              <a:rPr lang="en-DE" sz="1100">
                <a:solidFill>
                  <a:srgbClr val="004993"/>
                </a:solidFill>
                <a:latin typeface="Open Sans"/>
                <a:ea typeface="Open Sans"/>
                <a:cs typeface="Open Sans"/>
                <a:sym typeface="Open Sans"/>
              </a:rPr>
              <a:t> Οι βιβλιοθηκονόμοι αναγνωρίζονται από τους εκπαιδευτικούς και τους ερευνητές ως αξιόπιστοι συνεργάτες στην αναζήτηση, προσαρμογή και δημιουργία αξιόπιστων εκπαιδευτικών πόρων.</a:t>
            </a:r>
            <a:endParaRPr sz="11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None/>
            </a:pPr>
            <a:r>
              <a:rPr b="1" lang="en-DE" sz="1100">
                <a:solidFill>
                  <a:srgbClr val="004993"/>
                </a:solidFill>
                <a:latin typeface="Open Sans"/>
                <a:ea typeface="Open Sans"/>
                <a:cs typeface="Open Sans"/>
                <a:sym typeface="Open Sans"/>
              </a:rPr>
              <a:t>Αναπτύσουν συνέργιες με την Ανοικτή Επιστήμη: </a:t>
            </a:r>
            <a:r>
              <a:rPr lang="en-DE" sz="1100">
                <a:solidFill>
                  <a:srgbClr val="004993"/>
                </a:solidFill>
                <a:latin typeface="Open Sans"/>
                <a:ea typeface="Open Sans"/>
                <a:cs typeface="Open Sans"/>
                <a:sym typeface="Open Sans"/>
              </a:rPr>
              <a:t>Η Ανοικτή Επιστήμη και η Ανοικτή Εκπαίδευση είναι συχνά διαφορετικοί τομείς και η γνώση κατέχεται από διαφορετικούς επαγγελματίες. Οι βιβλιοθηκονόμοι μπορούν να συνδέσουν αυτούς τους δύο τομείς με μια πιο ολιστική Ανοικτή προσέγγιση της Ανοικτής Επιστήμης, προωθώντας μια ανοικτή κουλτούρα εντός του ιδρύματος/της ακαδημαϊκής κοινότητας.</a:t>
            </a:r>
            <a:endParaRPr sz="1100">
              <a:solidFill>
                <a:srgbClr val="004993"/>
              </a:solidFill>
              <a:latin typeface="Open Sans"/>
              <a:ea typeface="Open Sans"/>
              <a:cs typeface="Open Sans"/>
              <a:sym typeface="Open Sans"/>
            </a:endParaRPr>
          </a:p>
          <a:p>
            <a:pPr indent="0" lvl="0" marL="0" rtl="0" algn="l">
              <a:lnSpc>
                <a:spcPct val="115000"/>
              </a:lnSpc>
              <a:spcBef>
                <a:spcPts val="1000"/>
              </a:spcBef>
              <a:spcAft>
                <a:spcPts val="0"/>
              </a:spcAft>
              <a:buNone/>
            </a:pPr>
            <a:r>
              <a:rPr b="1" lang="en-DE" sz="1100">
                <a:solidFill>
                  <a:srgbClr val="004993"/>
                </a:solidFill>
                <a:latin typeface="Open Sans"/>
                <a:ea typeface="Open Sans"/>
                <a:cs typeface="Open Sans"/>
                <a:sym typeface="Open Sans"/>
              </a:rPr>
              <a:t>Προωθούν τη συνεργασία και την ανταλλαγή γνώσεων: </a:t>
            </a:r>
            <a:r>
              <a:rPr lang="en-DE" sz="1100">
                <a:solidFill>
                  <a:srgbClr val="004993"/>
                </a:solidFill>
                <a:latin typeface="Open Sans"/>
                <a:ea typeface="Open Sans"/>
                <a:cs typeface="Open Sans"/>
                <a:sym typeface="Open Sans"/>
              </a:rPr>
              <a:t>Οι βιβλιοθηκονόμοι κατέχουν θεμελιώδη ρόλο στη διευκόλυνση της συνεργασίας (με τους εκπαιδευτικούς και τους ερευνητές) επιμελούμενοι ανοικτούς πόρους, διοργανώνοντας εκπαιδευτικά εργαστηρία για θέματα Ανοικτής Εκπαίδευσης προωθώντας κοινοτήτες πρακτικής γύρω από την Ανοικτή Εκπαίδευση, γεγονός που επεκτείνει και την επαγγελματική τους δικτύωση.</a:t>
            </a:r>
            <a:endParaRPr sz="1100">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None/>
            </a:pPr>
            <a:r>
              <a:rPr b="1" lang="en-DE" sz="1100">
                <a:solidFill>
                  <a:srgbClr val="004993"/>
                </a:solidFill>
                <a:latin typeface="Open Sans"/>
                <a:ea typeface="Open Sans"/>
                <a:cs typeface="Open Sans"/>
                <a:sym typeface="Open Sans"/>
              </a:rPr>
              <a:t>Μειώνουν το κόστος:</a:t>
            </a:r>
            <a:r>
              <a:rPr lang="en-DE" sz="1100">
                <a:solidFill>
                  <a:srgbClr val="004993"/>
                </a:solidFill>
                <a:latin typeface="Open Sans"/>
                <a:ea typeface="Open Sans"/>
                <a:cs typeface="Open Sans"/>
                <a:sym typeface="Open Sans"/>
              </a:rPr>
              <a:t> Μειώνουν το κόστος από την αγορά ακριβών και περιοριστικών αδειών για εμπορικές εκδόσεις εξοικονομώντας για τους προϋπολογισμούς των βιβλιοθηκών, επίσης συμβουλεύουν καθηγητές και μαθητές με εναλλακτικές λύσεις ΟΕR για τη βιβλιογραφία κάθε μαθήματος. Το όφελος αυτό συμβάλλει στην αναγκαία μετάβαση των προϋπολογισμών των βιβλιοθηκών και των πανεπιστημίων στην Ανοικτή Πρόσβαση μακροπρόθεσμα.</a:t>
            </a:r>
            <a:endParaRPr b="0" i="0" sz="11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g2fe8d0a42b7_0_14"/>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g2fe8d0a42b7_0_14"/>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94" name="Google Shape;294;g2fe8d0a42b7_0_14"/>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g2fe8d0a42b7_0_14"/>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6" name="Google Shape;296;g2fe8d0a42b7_0_1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97" name="Google Shape;297;g2fe8d0a42b7_0_1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98" name="Google Shape;298;g2fe8d0a42b7_0_14"/>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99" name="Google Shape;299;g2fe8d0a42b7_0_14"/>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300" name="Google Shape;300;g2fe8d0a42b7_0_14"/>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301" name="Google Shape;301;g2fe8d0a42b7_0_14"/>
          <p:cNvSpPr txBox="1"/>
          <p:nvPr/>
        </p:nvSpPr>
        <p:spPr>
          <a:xfrm>
            <a:off x="1490575" y="3748000"/>
            <a:ext cx="5911200" cy="602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Προσελκύυον νέους βιβλιοθηκονόμους στο επάγγελμα:</a:t>
            </a:r>
            <a:r>
              <a:rPr lang="en-DE" sz="1300">
                <a:solidFill>
                  <a:srgbClr val="004993"/>
                </a:solidFill>
                <a:latin typeface="Open Sans"/>
                <a:ea typeface="Open Sans"/>
                <a:cs typeface="Open Sans"/>
                <a:sym typeface="Open Sans"/>
              </a:rPr>
              <a:t> Η ισχυρή σύνδεση μεταξύ της Ανοικτής Εκπαίδευσης και της κοινωνικής δικαιοσύνης καθιστά τη βιβλιοθηκονομία ελκυστική επιλογή σταδιοδρομίας για τους νέους επαγγελματίες και τις νέες σειρές βιβλιοθηκονόμων.</a:t>
            </a:r>
            <a:endParaRPr sz="1300">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Επεκτείνουν την αναγνώριση:</a:t>
            </a:r>
            <a:r>
              <a:rPr lang="en-DE" sz="1300">
                <a:solidFill>
                  <a:srgbClr val="004993"/>
                </a:solidFill>
                <a:latin typeface="Open Sans"/>
                <a:ea typeface="Open Sans"/>
                <a:cs typeface="Open Sans"/>
                <a:sym typeface="Open Sans"/>
              </a:rPr>
              <a:t> Οι δημιουργοί και οι φορείς υλοποίησης των ΑΕΠ αποκτούν φήμη παγκοσμίως για το έργο τους που υποστηρίζουν την ανοικτότητα και άλλες οικουμενικές αξίες. Ο ήδη πολύτιμος ρόλος των βιβλιοθηκονόμων/ειδικών της πληροφόρησης ως επιμελητών εκπαιδευτικού υλικού γίνεται ακόμη πιο σημαντικός με την ΑΕ.</a:t>
            </a:r>
            <a:endParaRPr sz="1300">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Αυξάνουν τον αντίκτυπο και την εμβέλεια:</a:t>
            </a:r>
            <a:r>
              <a:rPr lang="en-DE" sz="1300">
                <a:solidFill>
                  <a:srgbClr val="004993"/>
                </a:solidFill>
                <a:latin typeface="Open Sans"/>
                <a:ea typeface="Open Sans"/>
                <a:cs typeface="Open Sans"/>
                <a:sym typeface="Open Sans"/>
              </a:rPr>
              <a:t> Βοηθούν στην επέκταση και την εμβέλεια του ρόλου των βιβλιοθηκονόμων πέρα από το ίδρυμά τους.</a:t>
            </a:r>
            <a:endParaRPr sz="1300">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Συμβάλουν στην επίτευξη των ΣBΑ:</a:t>
            </a:r>
            <a:r>
              <a:rPr lang="en-DE" sz="1300">
                <a:solidFill>
                  <a:srgbClr val="004993"/>
                </a:solidFill>
                <a:latin typeface="Open Sans"/>
                <a:ea typeface="Open Sans"/>
                <a:cs typeface="Open Sans"/>
                <a:sym typeface="Open Sans"/>
              </a:rPr>
              <a:t> Βοηθούν ώστε να γίνει πιο συγκεκριμένη και μετρήσιμη η επίτευξη των ΣΒΑ.</a:t>
            </a:r>
            <a:endParaRPr sz="1300">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n-DE" sz="1300">
                <a:solidFill>
                  <a:srgbClr val="004993"/>
                </a:solidFill>
                <a:latin typeface="Open Sans"/>
                <a:ea typeface="Open Sans"/>
                <a:cs typeface="Open Sans"/>
                <a:sym typeface="Open Sans"/>
              </a:rPr>
              <a:t>Ευθυγραμμίζονται με τη στρατηγική Ισοτιμίας, Διαφορετικότητας και Συμπερίληψης (ΙΔΣ): </a:t>
            </a:r>
            <a:r>
              <a:rPr lang="en-DE" sz="1300">
                <a:solidFill>
                  <a:srgbClr val="004993"/>
                </a:solidFill>
                <a:latin typeface="Open Sans"/>
                <a:ea typeface="Open Sans"/>
                <a:cs typeface="Open Sans"/>
                <a:sym typeface="Open Sans"/>
              </a:rPr>
              <a:t>Οι βιβλιοθηκονόμοι χρησιμοποιούν την Ανοικτή Εκπαίδευση ως στρατηγικό εργαλείο για την προώθηση των στόχων της ισοτιμίας, της ποικιλομορφίας και της συμπερίληψης, διασφαλίζοντας ότι οι μαθησιακοί χώροι είναι προσβάσιμοι για όλους και χωρίς αποκλεισμούς.</a:t>
            </a:r>
            <a:endParaRPr sz="1300">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None/>
            </a:pPr>
            <a:r>
              <a:rPr b="1" lang="en-DE" sz="1300">
                <a:solidFill>
                  <a:srgbClr val="004993"/>
                </a:solidFill>
                <a:latin typeface="Open Sans"/>
                <a:ea typeface="Open Sans"/>
                <a:cs typeface="Open Sans"/>
                <a:sym typeface="Open Sans"/>
              </a:rPr>
              <a:t>Υποστηρίζουν και υποστηρίζονται από τους συναδέλφους:</a:t>
            </a:r>
            <a:r>
              <a:rPr lang="en-DE" sz="1300">
                <a:solidFill>
                  <a:srgbClr val="004993"/>
                </a:solidFill>
                <a:latin typeface="Open Sans"/>
                <a:ea typeface="Open Sans"/>
                <a:cs typeface="Open Sans"/>
                <a:sym typeface="Open Sans"/>
              </a:rPr>
              <a:t> Οι βιβλιοθηκονόμοι καλλιεργούν τη δια βίου μάθηση παρέχοντας ποικίλες εκπαιδευτικές ευκαιρίες και προωθώντας την αμοιβαία υποστήριξη μέσα στις κοινότητές τους.</a:t>
            </a:r>
            <a:endParaRPr b="1" i="0" sz="1300" u="none" cap="none" strike="noStrike">
              <a:solidFill>
                <a:srgbClr val="004993"/>
              </a:solidFill>
              <a:latin typeface="Open Sans"/>
              <a:ea typeface="Open Sans"/>
              <a:cs typeface="Open Sans"/>
              <a:sym typeface="Open Sans"/>
            </a:endParaRPr>
          </a:p>
        </p:txBody>
      </p:sp>
      <p:sp>
        <p:nvSpPr>
          <p:cNvPr id="302" name="Google Shape;302;g2fe8d0a42b7_0_14"/>
          <p:cNvSpPr txBox="1"/>
          <p:nvPr/>
        </p:nvSpPr>
        <p:spPr>
          <a:xfrm>
            <a:off x="1102800" y="3486888"/>
            <a:ext cx="6749400" cy="4062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DE" sz="1800" u="none" cap="none" strike="noStrike">
                <a:solidFill>
                  <a:srgbClr val="FF9900"/>
                </a:solidFill>
                <a:latin typeface="Open Sans"/>
                <a:ea typeface="Open Sans"/>
                <a:cs typeface="Open Sans"/>
                <a:sym typeface="Open Sans"/>
              </a:rPr>
              <a:t>Οφέλη Ανοικτής Εκπαίδευσης για </a:t>
            </a:r>
            <a:r>
              <a:rPr b="1" lang="en-DE" sz="1800">
                <a:solidFill>
                  <a:srgbClr val="004993"/>
                </a:solidFill>
                <a:latin typeface="Open Sans"/>
                <a:ea typeface="Open Sans"/>
                <a:cs typeface="Open Sans"/>
                <a:sym typeface="Open Sans"/>
              </a:rPr>
              <a:t>Βιβλιοθηκονόμους</a:t>
            </a:r>
            <a:endParaRPr b="1" i="0" sz="18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pic>
        <p:nvPicPr>
          <p:cNvPr id="307" name="Google Shape;307;g1123e5c7858_0_0"/>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308" name="Google Shape;308;g1123e5c7858_0_0"/>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DE" sz="6000" u="none" cap="none" strike="noStrike">
                <a:solidFill>
                  <a:schemeClr val="lt1"/>
                </a:solidFill>
                <a:latin typeface="Calibri"/>
                <a:ea typeface="Calibri"/>
                <a:cs typeface="Calibri"/>
                <a:sym typeface="Calibri"/>
              </a:rPr>
              <a:t>OER</a:t>
            </a:r>
            <a:br>
              <a:rPr b="1" i="0" lang="en-DE" sz="6000" u="none" cap="none" strike="noStrike">
                <a:solidFill>
                  <a:schemeClr val="lt1"/>
                </a:solidFill>
                <a:latin typeface="Calibri"/>
                <a:ea typeface="Calibri"/>
                <a:cs typeface="Calibri"/>
                <a:sym typeface="Calibri"/>
              </a:rPr>
            </a:br>
            <a:r>
              <a:rPr b="0" i="0" lang="en-DE" sz="6000" u="none" cap="none" strike="noStrike">
                <a:solidFill>
                  <a:schemeClr val="lt1"/>
                </a:solidFill>
                <a:latin typeface="Calibri"/>
                <a:ea typeface="Calibri"/>
                <a:cs typeface="Calibri"/>
                <a:sym typeface="Calibri"/>
              </a:rPr>
              <a:t>BASIC</a:t>
            </a:r>
            <a:endParaRPr b="0" i="0" sz="6000" u="none" cap="none" strike="noStrike">
              <a:solidFill>
                <a:schemeClr val="lt1"/>
              </a:solidFill>
              <a:latin typeface="Calibri"/>
              <a:ea typeface="Calibri"/>
              <a:cs typeface="Calibri"/>
              <a:sym typeface="Calibri"/>
            </a:endParaRPr>
          </a:p>
        </p:txBody>
      </p:sp>
      <p:sp>
        <p:nvSpPr>
          <p:cNvPr id="309" name="Google Shape;309;g1123e5c7858_0_0"/>
          <p:cNvSpPr txBox="1"/>
          <p:nvPr/>
        </p:nvSpPr>
        <p:spPr>
          <a:xfrm>
            <a:off x="880190" y="4618050"/>
            <a:ext cx="6418200" cy="892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DE" sz="4600" u="none" cap="none" strike="noStrike">
                <a:solidFill>
                  <a:srgbClr val="004993"/>
                </a:solidFill>
                <a:latin typeface="Open Sans"/>
                <a:ea typeface="Open Sans"/>
                <a:cs typeface="Open Sans"/>
                <a:sym typeface="Open Sans"/>
              </a:rPr>
              <a:t>AN ENOEL TOOLKIT </a:t>
            </a:r>
            <a:endParaRPr b="1" i="0" sz="4600" u="none" cap="none" strike="noStrike">
              <a:solidFill>
                <a:srgbClr val="004993"/>
              </a:solidFill>
              <a:latin typeface="Open Sans"/>
              <a:ea typeface="Open Sans"/>
              <a:cs typeface="Open Sans"/>
              <a:sym typeface="Open Sans"/>
            </a:endParaRPr>
          </a:p>
        </p:txBody>
      </p:sp>
      <p:pic>
        <p:nvPicPr>
          <p:cNvPr id="310" name="Google Shape;310;g1123e5c7858_0_0"/>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311" name="Google Shape;311;g1123e5c7858_0_0"/>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312" name="Google Shape;312;g1123e5c7858_0_0"/>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
        <p:nvSpPr>
          <p:cNvPr id="313" name="Google Shape;313;g1123e5c7858_0_0"/>
          <p:cNvSpPr txBox="1"/>
          <p:nvPr/>
        </p:nvSpPr>
        <p:spPr>
          <a:xfrm>
            <a:off x="645600" y="5429500"/>
            <a:ext cx="6418200" cy="15933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en-DE" sz="1000" u="none" cap="none" strike="noStrike">
                <a:solidFill>
                  <a:srgbClr val="000000"/>
                </a:solidFill>
                <a:latin typeface="Open Sans"/>
                <a:ea typeface="Open Sans"/>
                <a:cs typeface="Open Sans"/>
                <a:sym typeface="Open Sans"/>
              </a:rPr>
              <a:t>“Greek_</a:t>
            </a:r>
            <a:r>
              <a:rPr b="0" i="0" lang="en-DE" sz="1000" u="none" cap="none" strike="noStrike">
                <a:solidFill>
                  <a:schemeClr val="dk1"/>
                </a:solidFill>
                <a:latin typeface="Open Sans"/>
                <a:ea typeface="Open Sans"/>
                <a:cs typeface="Open Sans"/>
                <a:sym typeface="Open Sans"/>
              </a:rPr>
              <a:t>OE Benefits - ENOEL Toolkit</a:t>
            </a:r>
            <a:r>
              <a:rPr b="0" i="0" lang="en-DE" sz="1000" u="none" cap="none" strike="noStrike">
                <a:solidFill>
                  <a:srgbClr val="000000"/>
                </a:solidFill>
                <a:latin typeface="Open Sans"/>
                <a:ea typeface="Open Sans"/>
                <a:cs typeface="Open Sans"/>
                <a:sym typeface="Open Sans"/>
              </a:rPr>
              <a:t>” is an adaptation of “An ENOEL Toolkit” </a:t>
            </a:r>
            <a:r>
              <a:rPr lang="en-DE" sz="1000">
                <a:solidFill>
                  <a:schemeClr val="dk1"/>
                </a:solidFill>
                <a:latin typeface="Open Sans"/>
                <a:ea typeface="Open Sans"/>
                <a:cs typeface="Open Sans"/>
                <a:sym typeface="Open Sans"/>
              </a:rPr>
              <a:t>(version 4) published as of September 2024 </a:t>
            </a:r>
            <a:r>
              <a:rPr lang="en-DE" sz="1000" u="sng">
                <a:solidFill>
                  <a:srgbClr val="004993"/>
                </a:solidFill>
                <a:latin typeface="Open Sans"/>
                <a:ea typeface="Open Sans"/>
                <a:cs typeface="Open Sans"/>
                <a:sym typeface="Open Sans"/>
                <a:hlinkClick r:id="rId7">
                  <a:extLst>
                    <a:ext uri="{A12FA001-AC4F-418D-AE19-62706E023703}">
                      <ahyp:hlinkClr val="tx"/>
                    </a:ext>
                  </a:extLst>
                </a:hlinkClick>
              </a:rPr>
              <a:t>here</a:t>
            </a:r>
            <a:r>
              <a:rPr lang="en-DE" sz="1000">
                <a:solidFill>
                  <a:srgbClr val="004993"/>
                </a:solidFill>
                <a:latin typeface="Open Sans"/>
                <a:ea typeface="Open Sans"/>
                <a:cs typeface="Open Sans"/>
                <a:sym typeface="Open Sans"/>
              </a:rPr>
              <a:t> </a:t>
            </a:r>
            <a:r>
              <a:rPr b="0" i="0" lang="en-DE" sz="1000" u="none" cap="none" strike="noStrike">
                <a:solidFill>
                  <a:srgbClr val="000000"/>
                </a:solidFill>
                <a:latin typeface="Open Sans"/>
                <a:ea typeface="Open Sans"/>
                <a:cs typeface="Open Sans"/>
                <a:sym typeface="Open Sans"/>
              </a:rPr>
              <a:t>(the “Original Work”), licensed by</a:t>
            </a:r>
            <a:r>
              <a:rPr b="0" i="0" lang="en-DE" sz="10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DE" sz="1000" u="none" cap="none" strike="noStrike">
                <a:solidFill>
                  <a:srgbClr val="000000"/>
                </a:solidFill>
                <a:latin typeface="Open Sans"/>
                <a:ea typeface="Open Sans"/>
                <a:cs typeface="Open Sans"/>
                <a:sym typeface="Open Sans"/>
              </a:rPr>
              <a:t> (curated by </a:t>
            </a:r>
            <a:r>
              <a:rPr b="0" i="0" lang="en-DE" sz="10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en-DE" sz="1000" u="none" cap="none" strike="noStrike">
                <a:solidFill>
                  <a:srgbClr val="333333"/>
                </a:solidFill>
                <a:latin typeface="Open Sans"/>
                <a:ea typeface="Open Sans"/>
                <a:cs typeface="Open Sans"/>
                <a:sym typeface="Open Sans"/>
              </a:rPr>
              <a:t>) </a:t>
            </a:r>
            <a:r>
              <a:rPr b="0" i="0" lang="en-DE" sz="1000" u="none" cap="none" strike="noStrike">
                <a:solidFill>
                  <a:srgbClr val="000000"/>
                </a:solidFill>
                <a:latin typeface="Open Sans"/>
                <a:ea typeface="Open Sans"/>
                <a:cs typeface="Open Sans"/>
                <a:sym typeface="Open Sans"/>
              </a:rPr>
              <a:t>under a </a:t>
            </a:r>
            <a:r>
              <a:rPr b="0" i="0" lang="en-DE" sz="10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en-DE" sz="1000" u="none" cap="none" strike="noStrike">
                <a:solidFill>
                  <a:srgbClr val="000000"/>
                </a:solidFill>
                <a:latin typeface="Open Sans"/>
                <a:ea typeface="Open Sans"/>
                <a:cs typeface="Open Sans"/>
                <a:sym typeface="Open Sans"/>
              </a:rPr>
              <a:t>. This adaptation is made and published by SPARC EUROPE (the “Adapter”) under a </a:t>
            </a:r>
            <a:r>
              <a:rPr b="0" i="0" lang="en-DE" sz="10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n-DE"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Greek.”</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en-DE" sz="1000" u="none" cap="none" strike="noStrike">
                <a:solidFill>
                  <a:srgbClr val="000000"/>
                </a:solidFill>
                <a:latin typeface="Open Sans"/>
                <a:ea typeface="Open Sans"/>
                <a:cs typeface="Open Sans"/>
                <a:sym typeface="Open Sans"/>
              </a:rPr>
              <a:t>Special thanks to Evi Tremantza and Apostolos Chouliarakis for the Greek translation.</a:t>
            </a:r>
            <a:endParaRPr b="0" i="0" sz="1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gf8a48c4d7a_0_21"/>
          <p:cNvSpPr txBox="1"/>
          <p:nvPr/>
        </p:nvSpPr>
        <p:spPr>
          <a:xfrm>
            <a:off x="342500" y="1640200"/>
            <a:ext cx="6939300" cy="8625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en-DE" sz="1300" u="none" cap="none" strike="noStrike">
                <a:solidFill>
                  <a:srgbClr val="004993"/>
                </a:solidFill>
                <a:latin typeface="Open Sans"/>
                <a:ea typeface="Open Sans"/>
                <a:cs typeface="Open Sans"/>
                <a:sym typeface="Open Sans"/>
              </a:rPr>
              <a:t>Πρόκειται για ένα σύνολο εργαλείων (διαφάνειες, φυλλάδια και κάρτες) που ετοιμάστηκαν από </a:t>
            </a:r>
            <a:r>
              <a:rPr b="0" i="0" lang="en-DE" sz="1300" u="sng" cap="none" strike="noStrike">
                <a:solidFill>
                  <a:schemeClr val="hlink"/>
                </a:solidFill>
                <a:latin typeface="Open Sans"/>
                <a:ea typeface="Open Sans"/>
                <a:cs typeface="Open Sans"/>
                <a:sym typeface="Open Sans"/>
                <a:hlinkClick r:id="rId3"/>
              </a:rPr>
              <a:t>Ευρωπαϊκό Δίκτυο Βιβλιοθηκονόμων Ανοικτής Εκπαίδευσης (ΕΔΒΑΕ).</a:t>
            </a:r>
            <a:r>
              <a:rPr b="0" i="0" lang="en-DE" sz="1300" u="sng" cap="none" strike="noStrike">
                <a:solidFill>
                  <a:schemeClr val="hlink"/>
                </a:solidFill>
                <a:latin typeface="Open Sans"/>
                <a:ea typeface="Open Sans"/>
                <a:cs typeface="Open Sans"/>
                <a:sym typeface="Open Sans"/>
              </a:rPr>
              <a:t> </a:t>
            </a:r>
            <a:r>
              <a:rPr b="0" i="0" lang="en-DE" sz="1300" u="none" cap="none" strike="noStrike">
                <a:solidFill>
                  <a:srgbClr val="004993"/>
                </a:solidFill>
                <a:latin typeface="Open Sans"/>
                <a:ea typeface="Open Sans"/>
                <a:cs typeface="Open Sans"/>
                <a:sym typeface="Open Sans"/>
              </a:rPr>
              <a:t>Η εργαλειοθήκη έχει ως στόχο να συμβάλει στην ευαισθητοποίηση για τη σημασία της Ανοικτής Εκπαίδευσης κ</a:t>
            </a:r>
            <a:r>
              <a:rPr lang="en-DE" sz="1300">
                <a:solidFill>
                  <a:srgbClr val="004993"/>
                </a:solidFill>
                <a:latin typeface="Open Sans"/>
                <a:ea typeface="Open Sans"/>
                <a:cs typeface="Open Sans"/>
                <a:sym typeface="Open Sans"/>
              </a:rPr>
              <a:t>αι επισημαίνει τα οφέλη για τους μαθητές, τους διδάσκοντες, τα ιδρύματα την κοινωνία και τους βιβλιοθηκονόμους.</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300" u="none" cap="none" strike="noStrike">
                <a:solidFill>
                  <a:srgbClr val="004993"/>
                </a:solidFill>
                <a:latin typeface="Open Sans"/>
                <a:ea typeface="Open Sans"/>
                <a:cs typeface="Open Sans"/>
                <a:sym typeface="Open Sans"/>
              </a:rPr>
              <a:t>Αυτή η σειρά διαφανειών περιέχει πρότυπα </a:t>
            </a:r>
            <a:r>
              <a:rPr b="1" i="0" lang="en-DE" sz="1300" u="none" cap="none" strike="noStrike">
                <a:solidFill>
                  <a:srgbClr val="004993"/>
                </a:solidFill>
                <a:latin typeface="Open Sans"/>
                <a:ea typeface="Open Sans"/>
                <a:cs typeface="Open Sans"/>
                <a:sym typeface="Open Sans"/>
              </a:rPr>
              <a:t>φυλλαδίων</a:t>
            </a:r>
            <a:r>
              <a:rPr b="0" i="0" lang="en-DE" sz="1300" u="none" cap="none" strike="noStrike">
                <a:solidFill>
                  <a:srgbClr val="004993"/>
                </a:solidFill>
                <a:latin typeface="Open Sans"/>
                <a:ea typeface="Open Sans"/>
                <a:cs typeface="Open Sans"/>
                <a:sym typeface="Open Sans"/>
              </a:rPr>
              <a:t>..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300" u="none" cap="none" strike="noStrike">
                <a:solidFill>
                  <a:srgbClr val="004993"/>
                </a:solidFill>
                <a:latin typeface="Open Sans"/>
                <a:ea typeface="Open Sans"/>
                <a:cs typeface="Open Sans"/>
                <a:sym typeface="Open Sans"/>
              </a:rPr>
              <a:t>Μπορείτε να χρησιμοποιήσετε τα πρότυπα απευθείας ως έχουν ή να τα προσαρμόσετε στις δικές σας ανάγκες.</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rPr b="1" i="0" lang="en-DE" sz="1300" u="none" cap="none" strike="noStrike">
                <a:solidFill>
                  <a:srgbClr val="004993"/>
                </a:solidFill>
                <a:latin typeface="Open Sans"/>
                <a:ea typeface="Open Sans"/>
                <a:cs typeface="Open Sans"/>
                <a:sym typeface="Open Sans"/>
              </a:rPr>
              <a:t>Όταν χρησιμοποιείτε το πρότυπο χωρίς προσαρμογή, </a:t>
            </a:r>
            <a:r>
              <a:rPr b="0" i="0" lang="en-DE" sz="1300" u="none" cap="none" strike="noStrike">
                <a:solidFill>
                  <a:srgbClr val="004993"/>
                </a:solidFill>
                <a:latin typeface="Open Sans"/>
                <a:ea typeface="Open Sans"/>
                <a:cs typeface="Open Sans"/>
                <a:sym typeface="Open Sans"/>
              </a:rPr>
              <a:t>κατεβάστε ολόκληρη τη σειρά διαφανειών ή τη συγκεκριμένη διαφάνεια που θέλετε να χρησιμοποιήσετε. </a:t>
            </a:r>
            <a:endParaRPr b="0" i="0" sz="15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rPr b="1" i="0" lang="en-DE" sz="1300" u="none" cap="none" strike="noStrike">
                <a:solidFill>
                  <a:srgbClr val="004993"/>
                </a:solidFill>
                <a:latin typeface="Open Sans"/>
                <a:ea typeface="Open Sans"/>
                <a:cs typeface="Open Sans"/>
                <a:sym typeface="Open Sans"/>
              </a:rPr>
              <a:t>Αν θέλετε να προσαρμόσετε το πρότυπο στις δικές σας ανάγκες, θα πρέπει να:</a:t>
            </a:r>
            <a:endParaRPr b="0" i="0" sz="1500" u="none" cap="none" strike="noStrike">
              <a:solidFill>
                <a:srgbClr val="000000"/>
              </a:solidFill>
              <a:latin typeface="Arial"/>
              <a:ea typeface="Arial"/>
              <a:cs typeface="Arial"/>
              <a:sym typeface="Arial"/>
            </a:endParaRPr>
          </a:p>
          <a:p>
            <a:pPr indent="-292100" lvl="0" marL="457200" marR="0" rtl="0" algn="l">
              <a:lnSpc>
                <a:spcPct val="100000"/>
              </a:lnSpc>
              <a:spcBef>
                <a:spcPts val="0"/>
              </a:spcBef>
              <a:spcAft>
                <a:spcPts val="0"/>
              </a:spcAft>
              <a:buClr>
                <a:srgbClr val="004993"/>
              </a:buClr>
              <a:buSzPts val="1000"/>
              <a:buFont typeface="Open Sans"/>
              <a:buChar char="-"/>
            </a:pPr>
            <a:r>
              <a:rPr b="0" i="0" lang="en-DE" sz="1300" u="none" cap="none" strike="noStrike">
                <a:solidFill>
                  <a:srgbClr val="004993"/>
                </a:solidFill>
                <a:latin typeface="Open Sans"/>
                <a:ea typeface="Open Sans"/>
                <a:cs typeface="Open Sans"/>
                <a:sym typeface="Open Sans"/>
              </a:rPr>
              <a:t>Κατεβάσετε ένα εργαλείο που θέλετε να χρησιμοποιήσετε</a:t>
            </a:r>
            <a:endParaRPr b="0" i="0" sz="1500" u="none" cap="none" strike="noStrike">
              <a:solidFill>
                <a:srgbClr val="000000"/>
              </a:solidFill>
              <a:latin typeface="Arial"/>
              <a:ea typeface="Arial"/>
              <a:cs typeface="Arial"/>
              <a:sym typeface="Arial"/>
            </a:endParaRPr>
          </a:p>
          <a:p>
            <a:pPr indent="-292100" lvl="0" marL="457200" marR="0" rtl="0" algn="l">
              <a:lnSpc>
                <a:spcPct val="100000"/>
              </a:lnSpc>
              <a:spcBef>
                <a:spcPts val="0"/>
              </a:spcBef>
              <a:spcAft>
                <a:spcPts val="0"/>
              </a:spcAft>
              <a:buClr>
                <a:srgbClr val="004993"/>
              </a:buClr>
              <a:buSzPts val="1000"/>
              <a:buFont typeface="Open Sans"/>
              <a:buChar char="-"/>
            </a:pPr>
            <a:r>
              <a:rPr b="0" i="0" lang="en-DE" sz="1300" u="none" cap="none" strike="noStrike">
                <a:solidFill>
                  <a:srgbClr val="004993"/>
                </a:solidFill>
                <a:latin typeface="Open Sans"/>
                <a:ea typeface="Open Sans"/>
                <a:cs typeface="Open Sans"/>
                <a:sym typeface="Open Sans"/>
              </a:rPr>
              <a:t>Προσαρμόστε το εργαλείο στις ανάγκες σας (προσθέστε το λογότυπο του οργανισμού σας, κάντε οποιαδήποτε άλλη αλλαγή θεωρείτε κατάλληλη).</a:t>
            </a:r>
            <a:endParaRPr b="0" i="0" sz="1500" u="none" cap="none" strike="noStrike">
              <a:solidFill>
                <a:srgbClr val="000000"/>
              </a:solidFill>
              <a:latin typeface="Arial"/>
              <a:ea typeface="Arial"/>
              <a:cs typeface="Arial"/>
              <a:sym typeface="Arial"/>
            </a:endParaRPr>
          </a:p>
          <a:p>
            <a:pPr indent="-292100" lvl="0" marL="457200" marR="0" rtl="0" algn="l">
              <a:lnSpc>
                <a:spcPct val="100000"/>
              </a:lnSpc>
              <a:spcBef>
                <a:spcPts val="0"/>
              </a:spcBef>
              <a:spcAft>
                <a:spcPts val="0"/>
              </a:spcAft>
              <a:buClr>
                <a:srgbClr val="004993"/>
              </a:buClr>
              <a:buSzPts val="1000"/>
              <a:buFont typeface="Open Sans"/>
              <a:buChar char="-"/>
            </a:pPr>
            <a:r>
              <a:rPr b="0" i="0" lang="en-DE" sz="1300" u="none" cap="none" strike="noStrike">
                <a:solidFill>
                  <a:srgbClr val="004993"/>
                </a:solidFill>
                <a:latin typeface="Open Sans"/>
                <a:ea typeface="Open Sans"/>
                <a:cs typeface="Open Sans"/>
                <a:sym typeface="Open Sans"/>
              </a:rPr>
              <a:t>Βεβαιωθείτε ότι η προσαρμοσμένη έκδοση έχει μια σημείωση που αναφέρει: «Αυτό το έργο είναι παράγωγο του [όνομα του αρχείου (για παράδειγμα, Greek_2. OE Benefits - ENOEL leaflets)] [σύνδεσμος στην αρχική πηγή: </a:t>
            </a:r>
            <a:r>
              <a:rPr lang="en-DE" sz="1300" u="sng">
                <a:solidFill>
                  <a:schemeClr val="hlink"/>
                </a:solidFill>
                <a:latin typeface="Open Sans"/>
                <a:ea typeface="Open Sans"/>
                <a:cs typeface="Open Sans"/>
                <a:sym typeface="Open Sans"/>
                <a:hlinkClick r:id="rId4"/>
              </a:rPr>
              <a:t>https://doi.org/10.5281/zenodo.5568482</a:t>
            </a:r>
            <a:r>
              <a:rPr b="0" i="0" lang="en-DE" sz="1300" u="none" cap="none" strike="noStrike">
                <a:solidFill>
                  <a:srgbClr val="004993"/>
                </a:solidFill>
                <a:latin typeface="Open Sans"/>
                <a:ea typeface="Open Sans"/>
                <a:cs typeface="Open Sans"/>
                <a:sym typeface="Open Sans"/>
              </a:rPr>
              <a:t>], από την </a:t>
            </a:r>
            <a:r>
              <a:rPr b="0" i="0" lang="en-DE" sz="1300" u="sng" cap="none" strike="noStrike">
                <a:solidFill>
                  <a:srgbClr val="0097A7"/>
                </a:solidFill>
                <a:latin typeface="Open Sans"/>
                <a:ea typeface="Open Sans"/>
                <a:cs typeface="Open Sans"/>
                <a:sym typeface="Open Sans"/>
                <a:hlinkClick r:id="rId5">
                  <a:extLst>
                    <a:ext uri="{A12FA001-AC4F-418D-AE19-62706E023703}">
                      <ahyp:hlinkClr val="tx"/>
                    </a:ext>
                  </a:extLst>
                </a:hlinkClick>
              </a:rPr>
              <a:t>SPARC EUROPE</a:t>
            </a:r>
            <a:r>
              <a:rPr b="0" i="0" lang="en-DE" sz="1300" u="none" cap="none" strike="noStrike">
                <a:solidFill>
                  <a:srgbClr val="004993"/>
                </a:solidFill>
                <a:latin typeface="Open Sans"/>
                <a:ea typeface="Open Sans"/>
                <a:cs typeface="Open Sans"/>
                <a:sym typeface="Open Sans"/>
              </a:rPr>
              <a:t> (ENOEL),</a:t>
            </a:r>
            <a:r>
              <a:rPr b="0" i="0" lang="en-DE" sz="1300" u="none" cap="none" strike="noStrike">
                <a:solidFill>
                  <a:srgbClr val="004993"/>
                </a:solidFill>
                <a:uFill>
                  <a:noFill/>
                </a:uFill>
                <a:latin typeface="Open Sans"/>
                <a:ea typeface="Open Sans"/>
                <a:cs typeface="Open Sans"/>
                <a:sym typeface="Open Sans"/>
                <a:hlinkClick r:id="rId6">
                  <a:extLst>
                    <a:ext uri="{A12FA001-AC4F-418D-AE19-62706E023703}">
                      <ahyp:hlinkClr val="tx"/>
                    </a:ext>
                  </a:extLst>
                </a:hlinkClick>
              </a:rPr>
              <a:t> </a:t>
            </a:r>
            <a:r>
              <a:rPr b="0" i="0" lang="en-DE" sz="1300" u="none" cap="none" strike="noStrike">
                <a:solidFill>
                  <a:srgbClr val="004993"/>
                </a:solidFill>
                <a:latin typeface="Open Sans"/>
                <a:ea typeface="Open Sans"/>
                <a:cs typeface="Open Sans"/>
                <a:sym typeface="Open Sans"/>
              </a:rPr>
              <a:t> </a:t>
            </a:r>
            <a:r>
              <a:rPr b="0" i="0" lang="en-DE" sz="1300" u="sng" cap="none" strike="noStrike">
                <a:solidFill>
                  <a:srgbClr val="0097A7"/>
                </a:solidFill>
                <a:latin typeface="Open Sans"/>
                <a:ea typeface="Open Sans"/>
                <a:cs typeface="Open Sans"/>
                <a:sym typeface="Open Sans"/>
                <a:hlinkClick r:id="rId7">
                  <a:extLst>
                    <a:ext uri="{A12FA001-AC4F-418D-AE19-62706E023703}">
                      <ahyp:hlinkClr val="tx"/>
                    </a:ext>
                  </a:extLst>
                </a:hlinkClick>
              </a:rPr>
              <a:t>CC BY</a:t>
            </a:r>
            <a:r>
              <a:rPr b="0" i="0" lang="en-DE" sz="1300" u="none" cap="none" strike="noStrike">
                <a:solidFill>
                  <a:srgbClr val="004993"/>
                </a:solidFill>
                <a:latin typeface="Open Sans"/>
                <a:ea typeface="Open Sans"/>
                <a:cs typeface="Open Sans"/>
                <a:sym typeface="Open Sans"/>
              </a:rPr>
              <a:t>." </a:t>
            </a:r>
            <a:endParaRPr b="0" i="0" sz="1300" u="none" cap="none" strike="noStrike">
              <a:solidFill>
                <a:srgbClr val="000000"/>
              </a:solidFill>
              <a:latin typeface="Arial"/>
              <a:ea typeface="Arial"/>
              <a:cs typeface="Arial"/>
              <a:sym typeface="Arial"/>
            </a:endParaRPr>
          </a:p>
          <a:p>
            <a:pPr indent="0" lvl="0" marL="457200" marR="0" rtl="0" algn="l">
              <a:lnSpc>
                <a:spcPct val="115000"/>
              </a:lnSpc>
              <a:spcBef>
                <a:spcPts val="0"/>
              </a:spcBef>
              <a:spcAft>
                <a:spcPts val="0"/>
              </a:spcAft>
              <a:buClr>
                <a:srgbClr val="000000"/>
              </a:buClr>
              <a:buSzPts val="14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0" i="0" lang="en-DE" sz="1200" u="none" cap="none" strike="noStrike">
                <a:solidFill>
                  <a:srgbClr val="004993"/>
                </a:solidFill>
                <a:latin typeface="Open Sans"/>
                <a:ea typeface="Open Sans"/>
                <a:cs typeface="Open Sans"/>
                <a:sym typeface="Open Sans"/>
              </a:rPr>
              <a:t>Παρακάτω, θα βρείτε μια σύντομη περιγραφή του τρόπου οργάνωσης της συλλογής διαφανειών και προτεινόμενες χρήσεις για συγκεκριμένες σελίδες.</a:t>
            </a:r>
            <a:br>
              <a:rPr b="0" i="0" lang="en-DE" sz="1200" u="none" cap="none" strike="noStrike">
                <a:solidFill>
                  <a:srgbClr val="004993"/>
                </a:solidFill>
                <a:latin typeface="Open Sans"/>
                <a:ea typeface="Open Sans"/>
                <a:cs typeface="Open Sans"/>
                <a:sym typeface="Open Sans"/>
              </a:rPr>
            </a:br>
            <a:r>
              <a:rPr b="0" i="0" lang="en-DE" sz="1200" u="none" cap="none" strike="noStrike">
                <a:solidFill>
                  <a:srgbClr val="004993"/>
                </a:solidFill>
                <a:latin typeface="Open Sans"/>
                <a:ea typeface="Open Sans"/>
                <a:cs typeface="Open Sans"/>
                <a:sym typeface="Open Sans"/>
              </a:rPr>
              <a:t>Αυτές είναι μόνο προτάσεις· σας ενθαρρύνουμε να επιλέξετε και να δημιουργήσετε εργαλεία προσαρμοσμένα στις ανάγκες σας.</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100"/>
              <a:buFont typeface="Arial"/>
              <a:buNone/>
            </a:pPr>
            <a:r>
              <a:rPr b="1" i="0" lang="en-DE" sz="1200" u="none" cap="none" strike="noStrike">
                <a:solidFill>
                  <a:srgbClr val="004993"/>
                </a:solidFill>
                <a:latin typeface="Open Sans"/>
                <a:ea typeface="Open Sans"/>
                <a:cs typeface="Open Sans"/>
                <a:sym typeface="Open Sans"/>
              </a:rPr>
              <a:t>Η διαφάνεια 3 </a:t>
            </a:r>
            <a:r>
              <a:rPr b="0" i="0" lang="en-DE" sz="1200" u="none" cap="none" strike="noStrike">
                <a:solidFill>
                  <a:srgbClr val="004993"/>
                </a:solidFill>
                <a:latin typeface="Open Sans"/>
                <a:ea typeface="Open Sans"/>
                <a:cs typeface="Open Sans"/>
                <a:sym typeface="Open Sans"/>
              </a:rPr>
              <a:t>σας δίνει ένα παράδειγμα για το πώς μπορεί να προσαρμοστεί το πρότυπο, συμπεριλαμβανομένης της τοποθέτησης του λογοτύπου του οργανισμού σας και της δήλωσης απόδοσης. </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DE" sz="1200" u="none" cap="none" strike="noStrike">
                <a:solidFill>
                  <a:srgbClr val="004993"/>
                </a:solidFill>
                <a:latin typeface="Open Sans"/>
                <a:ea typeface="Open Sans"/>
                <a:cs typeface="Open Sans"/>
                <a:sym typeface="Open Sans"/>
              </a:rPr>
              <a:t>Οι διαφάνειες 4-1</a:t>
            </a:r>
            <a:r>
              <a:rPr b="1" lang="en-DE" sz="1200">
                <a:solidFill>
                  <a:srgbClr val="004993"/>
                </a:solidFill>
                <a:latin typeface="Open Sans"/>
                <a:ea typeface="Open Sans"/>
                <a:cs typeface="Open Sans"/>
                <a:sym typeface="Open Sans"/>
              </a:rPr>
              <a:t>5</a:t>
            </a:r>
            <a:r>
              <a:rPr b="1" i="0" lang="en-DE" sz="1200" u="none" cap="none" strike="noStrike">
                <a:solidFill>
                  <a:srgbClr val="004993"/>
                </a:solidFill>
                <a:latin typeface="Open Sans"/>
                <a:ea typeface="Open Sans"/>
                <a:cs typeface="Open Sans"/>
                <a:sym typeface="Open Sans"/>
              </a:rPr>
              <a:t> </a:t>
            </a:r>
            <a:r>
              <a:rPr b="0" i="0" lang="en-DE" sz="1200" u="none" cap="none" strike="noStrike">
                <a:solidFill>
                  <a:srgbClr val="004993"/>
                </a:solidFill>
                <a:latin typeface="Open Sans"/>
                <a:ea typeface="Open Sans"/>
                <a:cs typeface="Open Sans"/>
                <a:sym typeface="Open Sans"/>
              </a:rPr>
              <a:t>παρουσιάζουν τα οφέλη τ</a:t>
            </a:r>
            <a:r>
              <a:rPr lang="en-DE" sz="1200">
                <a:solidFill>
                  <a:srgbClr val="004993"/>
                </a:solidFill>
                <a:latin typeface="Open Sans"/>
                <a:ea typeface="Open Sans"/>
                <a:cs typeface="Open Sans"/>
                <a:sym typeface="Open Sans"/>
              </a:rPr>
              <a:t>ης ΑΕ για πέντε δια</a:t>
            </a:r>
            <a:r>
              <a:rPr b="0" i="0" lang="en-DE" sz="1200" u="none" cap="none" strike="noStrike">
                <a:solidFill>
                  <a:srgbClr val="004993"/>
                </a:solidFill>
                <a:latin typeface="Open Sans"/>
                <a:ea typeface="Open Sans"/>
                <a:cs typeface="Open Sans"/>
                <a:sym typeface="Open Sans"/>
              </a:rPr>
              <a:t>φορετικούς ενδιαφερόμενους : φοιτητές (κίτρινο φόντο), διδάσκοντες (πορτοκαλί φόντο), ιδρύματα (τυρκουάζ φόντ</a:t>
            </a:r>
            <a:r>
              <a:rPr lang="en-DE" sz="1200">
                <a:solidFill>
                  <a:srgbClr val="004993"/>
                </a:solidFill>
                <a:latin typeface="Open Sans"/>
                <a:ea typeface="Open Sans"/>
                <a:cs typeface="Open Sans"/>
                <a:sym typeface="Open Sans"/>
              </a:rPr>
              <a:t>ο), για όλους (λευκό φόντο) και για τους βιβλιοθηκονόμος (γαλάζιο φόντο). </a:t>
            </a:r>
            <a:r>
              <a:rPr lang="en-DE" sz="1200">
                <a:solidFill>
                  <a:srgbClr val="004993"/>
                </a:solidFill>
                <a:latin typeface="Open Sans"/>
                <a:ea typeface="Open Sans"/>
                <a:cs typeface="Open Sans"/>
                <a:sym typeface="Open Sans"/>
              </a:rPr>
              <a:t>Μπορείτε </a:t>
            </a:r>
            <a:r>
              <a:rPr lang="en-DE" sz="1200">
                <a:solidFill>
                  <a:srgbClr val="004993"/>
                </a:solidFill>
                <a:latin typeface="Open Sans"/>
                <a:ea typeface="Open Sans"/>
                <a:cs typeface="Open Sans"/>
                <a:sym typeface="Open Sans"/>
              </a:rPr>
              <a:t>να χρησιμοποιήσετε κάθε διαφάνεια για να απευθυνθείτε σε αυτούς τους συγκεκριμένους </a:t>
            </a:r>
            <a:r>
              <a:rPr b="0" i="0" lang="en-DE" sz="1200" u="none" cap="none" strike="noStrike">
                <a:solidFill>
                  <a:srgbClr val="004993"/>
                </a:solidFill>
                <a:latin typeface="Open Sans"/>
                <a:ea typeface="Open Sans"/>
                <a:cs typeface="Open Sans"/>
                <a:sym typeface="Open Sans"/>
              </a:rPr>
              <a:t>ενδιαφερόμενους φορείς.</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rPr b="1" i="0" lang="en-DE" sz="1200" u="none" cap="none" strike="noStrike">
                <a:solidFill>
                  <a:srgbClr val="004993"/>
                </a:solidFill>
                <a:latin typeface="Open Sans"/>
                <a:ea typeface="Open Sans"/>
                <a:cs typeface="Open Sans"/>
                <a:sym typeface="Open Sans"/>
              </a:rPr>
              <a:t>Ανοίγοντας τις διαφάνειες και για κάθε μία από τις ομάδες ενδιαφερομένων </a:t>
            </a:r>
            <a:r>
              <a:rPr b="0" i="0" lang="en-DE" sz="1200" u="none" cap="none" strike="noStrike">
                <a:solidFill>
                  <a:srgbClr val="004993"/>
                </a:solidFill>
                <a:latin typeface="Open Sans"/>
                <a:ea typeface="Open Sans"/>
                <a:cs typeface="Open Sans"/>
                <a:sym typeface="Open Sans"/>
              </a:rPr>
              <a:t>(διαφάνειες 4, 7, 10, 12, 14) διακρίνονται τα πιο σημαντικά οφέλη για την κάθε ομάδα, σύμφωνα με την ΕΔΒΑΕ. </a:t>
            </a:r>
            <a:r>
              <a:rPr b="1" i="0" lang="en-DE" sz="1200" u="none" cap="none" strike="noStrike">
                <a:solidFill>
                  <a:srgbClr val="004993"/>
                </a:solidFill>
                <a:latin typeface="Open Sans"/>
                <a:ea typeface="Open Sans"/>
                <a:cs typeface="Open Sans"/>
                <a:sym typeface="Open Sans"/>
              </a:rPr>
              <a:t>Οι υπόλοιπες διαφάνειες σε κάθε ομάδα </a:t>
            </a:r>
            <a:r>
              <a:rPr b="0" i="0" lang="en-DE" sz="1200" u="none" cap="none" strike="noStrike">
                <a:solidFill>
                  <a:srgbClr val="004993"/>
                </a:solidFill>
                <a:latin typeface="Open Sans"/>
                <a:ea typeface="Open Sans"/>
                <a:cs typeface="Open Sans"/>
                <a:sym typeface="Open Sans"/>
              </a:rPr>
              <a:t>απαριθμούν άλλα οφέλη (διαφάνει</a:t>
            </a:r>
            <a:r>
              <a:rPr lang="en-DE" sz="1200">
                <a:solidFill>
                  <a:srgbClr val="004993"/>
                </a:solidFill>
                <a:latin typeface="Open Sans"/>
                <a:ea typeface="Open Sans"/>
                <a:cs typeface="Open Sans"/>
                <a:sym typeface="Open Sans"/>
              </a:rPr>
              <a:t>ες 5-6 για τους μαθητές, 8-9 για τους διδάσκοντες, 11 για τα ιδρύματα, 13 για όλους και 15 για τους βιβλιοθηκονόμους).</a:t>
            </a:r>
            <a:endParaRPr b="0" i="0" sz="1200" u="none" cap="none" strike="noStrike">
              <a:solidFill>
                <a:srgbClr val="000000"/>
              </a:solidFill>
              <a:latin typeface="Open Sans"/>
              <a:ea typeface="Open Sans"/>
              <a:cs typeface="Open Sans"/>
              <a:sym typeface="Open Sans"/>
            </a:endParaRPr>
          </a:p>
        </p:txBody>
      </p:sp>
      <p:pic>
        <p:nvPicPr>
          <p:cNvPr id="96" name="Google Shape;96;gf8a48c4d7a_0_21"/>
          <p:cNvPicPr preferRelativeResize="0"/>
          <p:nvPr/>
        </p:nvPicPr>
        <p:blipFill rotWithShape="1">
          <a:blip r:embed="rId8">
            <a:alphaModFix/>
          </a:blip>
          <a:srcRect b="0" l="0" r="0" t="0"/>
          <a:stretch/>
        </p:blipFill>
        <p:spPr>
          <a:xfrm>
            <a:off x="569400" y="304481"/>
            <a:ext cx="1517901" cy="1152338"/>
          </a:xfrm>
          <a:prstGeom prst="rect">
            <a:avLst/>
          </a:prstGeom>
          <a:noFill/>
          <a:ln>
            <a:noFill/>
          </a:ln>
        </p:spPr>
      </p:pic>
      <p:sp>
        <p:nvSpPr>
          <p:cNvPr id="97" name="Google Shape;97;gf8a48c4d7a_0_21"/>
          <p:cNvSpPr txBox="1"/>
          <p:nvPr/>
        </p:nvSpPr>
        <p:spPr>
          <a:xfrm>
            <a:off x="591700" y="404750"/>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98" name="Google Shape;98;gf8a48c4d7a_0_21"/>
          <p:cNvSpPr txBox="1"/>
          <p:nvPr/>
        </p:nvSpPr>
        <p:spPr>
          <a:xfrm>
            <a:off x="2421687" y="623660"/>
            <a:ext cx="3520800" cy="92329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DE" sz="1600" u="none" cap="none" strike="noStrike">
                <a:solidFill>
                  <a:srgbClr val="004993"/>
                </a:solidFill>
                <a:latin typeface="Open Sans"/>
                <a:ea typeface="Open Sans"/>
                <a:cs typeface="Open Sans"/>
                <a:sym typeface="Open Sans"/>
              </a:rPr>
              <a:t>Καλώς ήρθατε σε αυτή την εργαλειοθήκη για τα οφέλη της Ανοικτής Εκπαίδευσης!</a:t>
            </a:r>
            <a:endParaRPr b="0" i="0" sz="16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f7f8b365c8_2_0"/>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gf7f8b365c8_2_0"/>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05" name="Google Shape;105;gf7f8b365c8_2_0"/>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gf7f8b365c8_2_0"/>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7" name="Google Shape;107;gf7f8b365c8_2_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08" name="Google Shape;108;gf7f8b365c8_2_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09" name="Google Shape;109;gf7f8b365c8_2_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10" name="Google Shape;110;gf7f8b365c8_2_0"/>
          <p:cNvSpPr txBox="1"/>
          <p:nvPr/>
        </p:nvSpPr>
        <p:spPr>
          <a:xfrm>
            <a:off x="5773325" y="9997650"/>
            <a:ext cx="1518000" cy="40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DE" sz="1400" u="none" cap="none" strike="noStrike">
                <a:solidFill>
                  <a:srgbClr val="000000"/>
                </a:solidFill>
                <a:latin typeface="Calibri"/>
                <a:ea typeface="Calibri"/>
                <a:cs typeface="Calibri"/>
                <a:sym typeface="Calibri"/>
              </a:rPr>
              <a:t>Το λογότυπο εδώ</a:t>
            </a:r>
            <a:endParaRPr b="0" i="0" sz="1400" u="none" cap="none" strike="noStrike">
              <a:solidFill>
                <a:srgbClr val="000000"/>
              </a:solidFill>
              <a:latin typeface="Calibri"/>
              <a:ea typeface="Calibri"/>
              <a:cs typeface="Calibri"/>
              <a:sym typeface="Calibri"/>
            </a:endParaRPr>
          </a:p>
        </p:txBody>
      </p:sp>
      <p:sp>
        <p:nvSpPr>
          <p:cNvPr id="111" name="Google Shape;111;gf7f8b365c8_2_0"/>
          <p:cNvSpPr txBox="1"/>
          <p:nvPr/>
        </p:nvSpPr>
        <p:spPr>
          <a:xfrm>
            <a:off x="237850" y="2738150"/>
            <a:ext cx="21597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en-DE" sz="1000" u="none" cap="none" strike="noStrike">
                <a:solidFill>
                  <a:schemeClr val="dk1"/>
                </a:solidFill>
                <a:latin typeface="Open Sans"/>
                <a:ea typeface="Open Sans"/>
                <a:cs typeface="Open Sans"/>
                <a:sym typeface="Open Sans"/>
              </a:rPr>
              <a:t>Αυτό το έργο είναι παράγωγο του “Greek_2. OE Benefits - ENOEL leaflets”, </a:t>
            </a:r>
            <a:r>
              <a:rPr lang="en-DE" sz="1000" u="sng">
                <a:solidFill>
                  <a:schemeClr val="hlink"/>
                </a:solidFill>
                <a:latin typeface="Open Sans"/>
                <a:ea typeface="Open Sans"/>
                <a:cs typeface="Open Sans"/>
                <a:sym typeface="Open Sans"/>
                <a:hlinkClick r:id="rId5"/>
              </a:rPr>
              <a:t>https://zenodo.org/doi/10.5281/zenodo.5568482</a:t>
            </a:r>
            <a:r>
              <a:rPr b="0" i="0" lang="en-DE" sz="1000" u="none" cap="none" strike="noStrike">
                <a:solidFill>
                  <a:schemeClr val="dk1"/>
                </a:solidFill>
                <a:latin typeface="Open Sans"/>
                <a:ea typeface="Open Sans"/>
                <a:cs typeface="Open Sans"/>
                <a:sym typeface="Open Sans"/>
              </a:rPr>
              <a:t>, από την </a:t>
            </a:r>
            <a:r>
              <a:rPr b="0" i="0" lang="en-DE" sz="1000" u="sng" cap="none" strike="noStrike">
                <a:solidFill>
                  <a:srgbClr val="0097A7"/>
                </a:solidFill>
                <a:latin typeface="Open Sans"/>
                <a:ea typeface="Open Sans"/>
                <a:cs typeface="Open Sans"/>
                <a:sym typeface="Open Sans"/>
                <a:hlinkClick r:id="rId6">
                  <a:extLst>
                    <a:ext uri="{A12FA001-AC4F-418D-AE19-62706E023703}">
                      <ahyp:hlinkClr val="tx"/>
                    </a:ext>
                  </a:extLst>
                </a:hlinkClick>
              </a:rPr>
              <a:t>SPARC EUROPE</a:t>
            </a:r>
            <a:r>
              <a:rPr b="0" i="0" lang="en-DE" sz="1000" u="none" cap="none" strike="noStrike">
                <a:solidFill>
                  <a:srgbClr val="004993"/>
                </a:solidFill>
                <a:latin typeface="Open Sans"/>
                <a:ea typeface="Open Sans"/>
                <a:cs typeface="Open Sans"/>
                <a:sym typeface="Open Sans"/>
              </a:rPr>
              <a:t> </a:t>
            </a:r>
            <a:r>
              <a:rPr b="0" i="0" lang="en-DE" sz="1000" u="none" cap="none" strike="noStrike">
                <a:solidFill>
                  <a:schemeClr val="dk1"/>
                </a:solidFill>
                <a:latin typeface="Open Sans"/>
                <a:ea typeface="Open Sans"/>
                <a:cs typeface="Open Sans"/>
                <a:sym typeface="Open Sans"/>
              </a:rPr>
              <a:t>(ENOEL), </a:t>
            </a:r>
            <a:r>
              <a:rPr b="0" i="0" lang="en-DE" sz="1000" u="sng" cap="none" strike="noStrike">
                <a:solidFill>
                  <a:srgbClr val="0097A7"/>
                </a:solidFill>
                <a:latin typeface="Open Sans"/>
                <a:ea typeface="Open Sans"/>
                <a:cs typeface="Open Sans"/>
                <a:sym typeface="Open Sans"/>
                <a:hlinkClick r:id="rId7">
                  <a:extLst>
                    <a:ext uri="{A12FA001-AC4F-418D-AE19-62706E023703}">
                      <ahyp:hlinkClr val="tx"/>
                    </a:ext>
                  </a:extLst>
                </a:hlinkClick>
              </a:rPr>
              <a:t>CC BY</a:t>
            </a:r>
            <a:endParaRPr b="0" i="0" sz="1400" u="none" cap="none" strike="noStrike">
              <a:solidFill>
                <a:srgbClr val="34C3E0"/>
              </a:solidFill>
              <a:latin typeface="Calibri"/>
              <a:ea typeface="Calibri"/>
              <a:cs typeface="Calibri"/>
              <a:sym typeface="Calibri"/>
            </a:endParaRPr>
          </a:p>
        </p:txBody>
      </p:sp>
      <p:sp>
        <p:nvSpPr>
          <p:cNvPr id="112" name="Google Shape;112;gf7f8b365c8_2_0"/>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Από τη Σύσταση της UNESCO για τους Ανοικτούς Εκπαιδευτικούς Πόρους</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8"/>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13" name="Google Shape;113;gf7f8b365c8_2_0"/>
          <p:cNvSpPr txBox="1"/>
          <p:nvPr/>
        </p:nvSpPr>
        <p:spPr>
          <a:xfrm>
            <a:off x="5534075" y="2726703"/>
            <a:ext cx="2295300" cy="104641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DE" sz="1400" u="none" cap="none" strike="noStrike">
                <a:solidFill>
                  <a:srgbClr val="FF0000"/>
                </a:solidFill>
                <a:latin typeface="Arial"/>
                <a:ea typeface="Arial"/>
                <a:cs typeface="Arial"/>
                <a:sym typeface="Arial"/>
              </a:rPr>
              <a:t>ΠΑΡΑΔΕΙΓΜΑ ΠΡΟΣΑΡΜΟΓΗΣ ΣΥΜΦΩΝΑ ΜΕ ΤΙΣ ΑΝΑΓΚΕΣ ΣΑΣ</a:t>
            </a:r>
            <a:endParaRPr b="0" i="0" sz="1400" u="none" cap="none" strike="noStrike">
              <a:solidFill>
                <a:srgbClr val="000000"/>
              </a:solidFill>
              <a:latin typeface="Arial"/>
              <a:ea typeface="Arial"/>
              <a:cs typeface="Arial"/>
              <a:sym typeface="Arial"/>
            </a:endParaRPr>
          </a:p>
        </p:txBody>
      </p:sp>
      <p:sp>
        <p:nvSpPr>
          <p:cNvPr id="114" name="Google Shape;114;gf7f8b365c8_2_0"/>
          <p:cNvSpPr txBox="1"/>
          <p:nvPr/>
        </p:nvSpPr>
        <p:spPr>
          <a:xfrm>
            <a:off x="2745338" y="3216312"/>
            <a:ext cx="34173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Εισάγετε την δήλωση </a:t>
            </a:r>
            <a:endParaRPr b="1" i="0" sz="1400" u="none" cap="none" strike="noStrike">
              <a:solidFill>
                <a:srgbClr val="FF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απόδοσης</a:t>
            </a:r>
            <a:endParaRPr b="1" i="0" sz="1400" u="none" cap="none" strike="noStrike">
              <a:solidFill>
                <a:srgbClr val="FF0000"/>
              </a:solidFill>
              <a:latin typeface="Arial"/>
              <a:ea typeface="Arial"/>
              <a:cs typeface="Arial"/>
              <a:sym typeface="Arial"/>
            </a:endParaRPr>
          </a:p>
        </p:txBody>
      </p:sp>
      <p:sp>
        <p:nvSpPr>
          <p:cNvPr id="115" name="Google Shape;115;gf7f8b365c8_2_0"/>
          <p:cNvSpPr/>
          <p:nvPr/>
        </p:nvSpPr>
        <p:spPr>
          <a:xfrm>
            <a:off x="2397571" y="2975137"/>
            <a:ext cx="743700" cy="400200"/>
          </a:xfrm>
          <a:prstGeom prst="left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gf7f8b365c8_2_0"/>
          <p:cNvSpPr/>
          <p:nvPr/>
        </p:nvSpPr>
        <p:spPr>
          <a:xfrm>
            <a:off x="6639650" y="9067475"/>
            <a:ext cx="446100" cy="831300"/>
          </a:xfrm>
          <a:prstGeom prst="down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gf7f8b365c8_2_0"/>
          <p:cNvSpPr txBox="1"/>
          <p:nvPr/>
        </p:nvSpPr>
        <p:spPr>
          <a:xfrm>
            <a:off x="4190283" y="9622582"/>
            <a:ext cx="34173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FF0000"/>
                </a:solidFill>
                <a:latin typeface="Arial"/>
                <a:ea typeface="Arial"/>
                <a:cs typeface="Arial"/>
                <a:sym typeface="Arial"/>
              </a:rPr>
              <a:t>Εισάγετε το λογότυπου του οργανισμού σας</a:t>
            </a:r>
            <a:endParaRPr b="1" i="0" sz="1400" u="none" cap="none" strike="noStrike">
              <a:solidFill>
                <a:srgbClr val="FF0000"/>
              </a:solidFill>
              <a:latin typeface="Arial"/>
              <a:ea typeface="Arial"/>
              <a:cs typeface="Arial"/>
              <a:sym typeface="Arial"/>
            </a:endParaRPr>
          </a:p>
        </p:txBody>
      </p:sp>
      <p:sp>
        <p:nvSpPr>
          <p:cNvPr id="118" name="Google Shape;118;gf7f8b365c8_2_0"/>
          <p:cNvSpPr txBox="1"/>
          <p:nvPr/>
        </p:nvSpPr>
        <p:spPr>
          <a:xfrm>
            <a:off x="2357725" y="459425"/>
            <a:ext cx="48042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«Οι Ανοιχτοί Εκπαιδευτικοί Πόροι (ΑΕΠ) </a:t>
            </a:r>
            <a:r>
              <a:rPr b="0" i="0" lang="en-DE" sz="1400" u="none" cap="none" strike="noStrike">
                <a:solidFill>
                  <a:srgbClr val="004993"/>
                </a:solidFill>
                <a:latin typeface="Open Sans"/>
                <a:ea typeface="Open Sans"/>
                <a:cs typeface="Open Sans"/>
                <a:sym typeface="Open Sans"/>
              </a:rPr>
              <a:t>αποτελούν μαθησιακό, διδακτικό και ερευνητικό υλικό σε </a:t>
            </a:r>
            <a:r>
              <a:rPr b="1" i="0" lang="en-DE" sz="1400" u="none" cap="none" strike="noStrike">
                <a:solidFill>
                  <a:srgbClr val="004993"/>
                </a:solidFill>
                <a:latin typeface="Open Sans"/>
                <a:ea typeface="Open Sans"/>
                <a:cs typeface="Open Sans"/>
                <a:sym typeface="Open Sans"/>
              </a:rPr>
              <a:t>οποιαδήποτε μορφή και μέσο</a:t>
            </a:r>
            <a:r>
              <a:rPr b="0" i="0" lang="en-DE" sz="1400" u="none" cap="none" strike="noStrike">
                <a:solidFill>
                  <a:srgbClr val="004993"/>
                </a:solidFill>
                <a:latin typeface="Open Sans"/>
                <a:ea typeface="Open Sans"/>
                <a:cs typeface="Open Sans"/>
                <a:sym typeface="Open Sans"/>
              </a:rPr>
              <a:t> που είναι δημόσιο ή υπόκεινται σε πνευματικά δικαιώματα που έχουν εκδοθεί με </a:t>
            </a:r>
            <a:r>
              <a:rPr b="1" i="0" lang="en-DE" sz="1400" u="none" cap="none" strike="noStrike">
                <a:solidFill>
                  <a:srgbClr val="004993"/>
                </a:solidFill>
                <a:latin typeface="Open Sans"/>
                <a:ea typeface="Open Sans"/>
                <a:cs typeface="Open Sans"/>
                <a:sym typeface="Open Sans"/>
              </a:rPr>
              <a:t>ανοιχτή άδεια </a:t>
            </a:r>
            <a:r>
              <a:rPr b="0" i="0" lang="en-DE" sz="1400" u="none" cap="none" strike="noStrike">
                <a:solidFill>
                  <a:srgbClr val="004993"/>
                </a:solidFill>
                <a:latin typeface="Open Sans"/>
                <a:ea typeface="Open Sans"/>
                <a:cs typeface="Open Sans"/>
                <a:sym typeface="Open Sans"/>
              </a:rPr>
              <a:t>και επιτρέπουν την πρόσβαση χωρίς κόστος, την επαναχρησιμοποίηση, την αναπροσαρμογή και την αναδιανομή από άλλους.</a:t>
            </a:r>
            <a:endParaRPr b="0" i="0" sz="1700" u="none" cap="none" strike="noStrike">
              <a:solidFill>
                <a:srgbClr val="000000"/>
              </a:solidFill>
              <a:latin typeface="Open Sans"/>
              <a:ea typeface="Open Sans"/>
              <a:cs typeface="Open Sans"/>
              <a:sym typeface="Open Sans"/>
            </a:endParaRPr>
          </a:p>
        </p:txBody>
      </p:sp>
      <p:sp>
        <p:nvSpPr>
          <p:cNvPr id="119" name="Google Shape;119;gf7f8b365c8_2_0"/>
          <p:cNvSpPr txBox="1"/>
          <p:nvPr/>
        </p:nvSpPr>
        <p:spPr>
          <a:xfrm>
            <a:off x="357375" y="4011825"/>
            <a:ext cx="5729400" cy="562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Οφέλη Ανοιχτής Εκπαίδευσης για </a:t>
            </a:r>
            <a:r>
              <a:rPr b="1" i="0" lang="en-DE" sz="1800" u="none" cap="none" strike="noStrike">
                <a:solidFill>
                  <a:srgbClr val="FFDE59"/>
                </a:solidFill>
                <a:latin typeface="Open Sans"/>
                <a:ea typeface="Open Sans"/>
                <a:cs typeface="Open Sans"/>
                <a:sym typeface="Open Sans"/>
              </a:rPr>
              <a:t>μαθητές</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u="none" cap="none" strike="noStrike">
                <a:solidFill>
                  <a:srgbClr val="004993"/>
                </a:solidFill>
                <a:latin typeface="Open Sans"/>
                <a:ea typeface="Open Sans"/>
                <a:cs typeface="Open Sans"/>
                <a:sym typeface="Open Sans"/>
              </a:rPr>
              <a:t>Εξασφαλίζουν διαρκή πρόσβαση:</a:t>
            </a:r>
            <a:r>
              <a:rPr b="1" i="0" lang="en-DE" u="none" cap="none" strike="noStrike">
                <a:solidFill>
                  <a:srgbClr val="FFDE59"/>
                </a:solidFill>
                <a:latin typeface="Open Sans"/>
                <a:ea typeface="Open Sans"/>
                <a:cs typeface="Open Sans"/>
                <a:sym typeface="Open Sans"/>
              </a:rPr>
              <a:t> </a:t>
            </a:r>
            <a:r>
              <a:rPr b="0" i="0" lang="en-DE" u="none" cap="none" strike="noStrike">
                <a:solidFill>
                  <a:srgbClr val="004993"/>
                </a:solidFill>
                <a:latin typeface="Open Sans"/>
                <a:ea typeface="Open Sans"/>
                <a:cs typeface="Open Sans"/>
                <a:sym typeface="Open Sans"/>
              </a:rPr>
              <a:t>Οι φοιτητές θα μπορούν να έχουν πρόσβαση σε πόρους ακόμη και αφού ολοκληρώσουν το μάθημά τους.</a:t>
            </a:r>
            <a:endParaRPr b="0" i="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rPr b="1" i="0" lang="en-DE" u="none" cap="none" strike="noStrike">
                <a:solidFill>
                  <a:srgbClr val="004993"/>
                </a:solidFill>
                <a:latin typeface="Open Sans"/>
                <a:ea typeface="Open Sans"/>
                <a:cs typeface="Open Sans"/>
                <a:sym typeface="Open Sans"/>
              </a:rPr>
              <a:t>Ενισχύουν την ένταξη:</a:t>
            </a:r>
            <a:r>
              <a:rPr b="0" i="0" lang="en-DE" u="none" cap="none" strike="noStrike">
                <a:solidFill>
                  <a:srgbClr val="004993"/>
                </a:solidFill>
                <a:latin typeface="Open Sans"/>
                <a:ea typeface="Open Sans"/>
                <a:cs typeface="Open Sans"/>
                <a:sym typeface="Open Sans"/>
              </a:rPr>
              <a:t> Οι ΑΕΠ μπορούν να προσαρμοστούν έτσι, ώστε να αντικατοπτρίζουν τα προφίλ και τις περιπτώσεις των φοιτητών, καλύπτοντας τις ανάγκες ένταξής τους σε διαφορετικά έτη σπουδών.</a:t>
            </a:r>
            <a:endParaRPr b="0" i="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rPr b="1" i="0" lang="en-DE" u="none" cap="none" strike="noStrike">
                <a:solidFill>
                  <a:srgbClr val="004993"/>
                </a:solidFill>
                <a:latin typeface="Open Sans"/>
                <a:ea typeface="Open Sans"/>
                <a:cs typeface="Open Sans"/>
                <a:sym typeface="Open Sans"/>
              </a:rPr>
              <a:t>Προωθούν τη διαφοροποιημένη μάθηση:</a:t>
            </a:r>
            <a:r>
              <a:rPr b="0" i="0" lang="en-DE" u="none" cap="none" strike="noStrike">
                <a:solidFill>
                  <a:srgbClr val="004993"/>
                </a:solidFill>
                <a:latin typeface="Open Sans"/>
                <a:ea typeface="Open Sans"/>
                <a:cs typeface="Open Sans"/>
                <a:sym typeface="Open Sans"/>
              </a:rPr>
              <a:t> Οι ΑΕΠ είναι προσβάσιμοι από οποιοδήποτε μέρος, ανά πάσα στιγμή, με απεριόριστες δυνατότητες επανάληψης (και μην υποτιμάτε την αξία της επανάληψης!) και σε διαφορετικές μορφές που μπορούν να χρησιμοποιηθούν από ποικίλες συ</a:t>
            </a:r>
            <a:r>
              <a:rPr lang="en-DE">
                <a:solidFill>
                  <a:srgbClr val="004993"/>
                </a:solidFill>
                <a:latin typeface="Open Sans"/>
                <a:ea typeface="Open Sans"/>
                <a:cs typeface="Open Sans"/>
                <a:sym typeface="Open Sans"/>
              </a:rPr>
              <a:t>σκευές. Οι ΑΕΠ επίσης υποστηρίζουν ανεπίσημους και ημιεπίσημους εκπαιδευτικούς χώρους.</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lang="en-DE">
                <a:solidFill>
                  <a:srgbClr val="004993"/>
                </a:solidFill>
                <a:latin typeface="Open Sans"/>
                <a:ea typeface="Open Sans"/>
                <a:cs typeface="Open Sans"/>
                <a:sym typeface="Open Sans"/>
              </a:rPr>
              <a:t>Προωθούν τη δια βίου μάθηση: </a:t>
            </a:r>
            <a:r>
              <a:rPr lang="en-DE">
                <a:solidFill>
                  <a:srgbClr val="004993"/>
                </a:solidFill>
                <a:latin typeface="Open Sans"/>
                <a:ea typeface="Open Sans"/>
                <a:cs typeface="Open Sans"/>
                <a:sym typeface="Open Sans"/>
              </a:rPr>
              <a:t>Οι ΑΕΠ είναι δια</a:t>
            </a:r>
            <a:r>
              <a:rPr b="0" i="0" lang="en-DE" u="none" cap="none" strike="noStrike">
                <a:solidFill>
                  <a:srgbClr val="004993"/>
                </a:solidFill>
                <a:latin typeface="Open Sans"/>
                <a:ea typeface="Open Sans"/>
                <a:cs typeface="Open Sans"/>
                <a:sym typeface="Open Sans"/>
              </a:rPr>
              <a:t>θέσιμοι στον οποιονδήποτε ανεξαρτήτου ηλικίας, από οπουδήποτε και για οποιαδήποτε στιγμή θελήσει να μάθει κάτι ή να ανατρέξει σε κάτι που χρειάζεται επανάληψη</a:t>
            </a:r>
            <a:endParaRPr b="1" i="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u="none" cap="none" strike="noStrike">
                <a:solidFill>
                  <a:srgbClr val="004993"/>
                </a:solidFill>
                <a:latin typeface="Open Sans"/>
                <a:ea typeface="Open Sans"/>
                <a:cs typeface="Open Sans"/>
                <a:sym typeface="Open Sans"/>
              </a:rPr>
              <a:t>Εξοικονομούν</a:t>
            </a:r>
            <a:r>
              <a:rPr b="1" i="0" lang="en-DE" sz="1200" u="none" cap="none" strike="noStrike">
                <a:solidFill>
                  <a:srgbClr val="004993"/>
                </a:solidFill>
                <a:latin typeface="Open Sans"/>
                <a:ea typeface="Open Sans"/>
                <a:cs typeface="Open Sans"/>
                <a:sym typeface="Open Sans"/>
              </a:rPr>
              <a:t> </a:t>
            </a:r>
            <a:r>
              <a:rPr b="1" i="0" lang="en-DE" u="none" cap="none" strike="noStrike">
                <a:solidFill>
                  <a:srgbClr val="004993"/>
                </a:solidFill>
                <a:latin typeface="Open Sans"/>
                <a:ea typeface="Open Sans"/>
                <a:cs typeface="Open Sans"/>
                <a:sym typeface="Open Sans"/>
              </a:rPr>
              <a:t>κόστος:</a:t>
            </a:r>
            <a:r>
              <a:rPr b="0" i="0" lang="en-DE" u="none" cap="none" strike="noStrike">
                <a:solidFill>
                  <a:srgbClr val="004993"/>
                </a:solidFill>
                <a:latin typeface="Open Sans"/>
                <a:ea typeface="Open Sans"/>
                <a:cs typeface="Open Sans"/>
                <a:sym typeface="Open Sans"/>
              </a:rPr>
              <a:t> Το υψηλό κόστος ενδέχεται να οδηγήσει τους μαθητές στη χρήση παλαιότερων εκδόσεων · με τους ΑΕΠ, δε τίθεται τέτοιο θέμα.</a:t>
            </a:r>
            <a:endParaRPr b="0" i="0" u="none" cap="none" strike="noStrike">
              <a:solidFill>
                <a:srgbClr val="004993"/>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gf8a48c4d7a_0_0"/>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gf8a48c4d7a_0_0"/>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26" name="Google Shape;126;gf8a48c4d7a_0_0"/>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gf8a48c4d7a_0_0"/>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8" name="Google Shape;128;gf8a48c4d7a_0_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29" name="Google Shape;129;gf8a48c4d7a_0_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30" name="Google Shape;130;gf8a48c4d7a_0_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31" name="Google Shape;131;gf8a48c4d7a_0_0"/>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Από τη Σύσταση της UNESCO για τους Ανοικτούς Εκπαιδευτικούς Πόρους</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32" name="Google Shape;132;gf8a48c4d7a_0_0"/>
          <p:cNvSpPr txBox="1"/>
          <p:nvPr/>
        </p:nvSpPr>
        <p:spPr>
          <a:xfrm>
            <a:off x="2357725" y="459425"/>
            <a:ext cx="48042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«Οι Ανοιχτοί Εκπαιδευτικοί Πόροι (ΑΕΠ) </a:t>
            </a:r>
            <a:r>
              <a:rPr b="0" i="0" lang="en-DE" sz="1400" u="none" cap="none" strike="noStrike">
                <a:solidFill>
                  <a:srgbClr val="004993"/>
                </a:solidFill>
                <a:latin typeface="Open Sans"/>
                <a:ea typeface="Open Sans"/>
                <a:cs typeface="Open Sans"/>
                <a:sym typeface="Open Sans"/>
              </a:rPr>
              <a:t>αποτελούν μαθησιακό, διδακτικό και ερευνητικό υλικό σε </a:t>
            </a:r>
            <a:r>
              <a:rPr b="1" i="0" lang="en-DE" sz="1400" u="none" cap="none" strike="noStrike">
                <a:solidFill>
                  <a:srgbClr val="004993"/>
                </a:solidFill>
                <a:latin typeface="Open Sans"/>
                <a:ea typeface="Open Sans"/>
                <a:cs typeface="Open Sans"/>
                <a:sym typeface="Open Sans"/>
              </a:rPr>
              <a:t>οποιαδήποτε μορφή και μέσο</a:t>
            </a:r>
            <a:r>
              <a:rPr b="0" i="0" lang="en-DE" sz="1400" u="none" cap="none" strike="noStrike">
                <a:solidFill>
                  <a:srgbClr val="004993"/>
                </a:solidFill>
                <a:latin typeface="Open Sans"/>
                <a:ea typeface="Open Sans"/>
                <a:cs typeface="Open Sans"/>
                <a:sym typeface="Open Sans"/>
              </a:rPr>
              <a:t> που είναι δημόσιο ή υπόκεινται σε πνευματικά δικαιώματα που έχουν εκδοθεί με </a:t>
            </a:r>
            <a:r>
              <a:rPr b="1" i="0" lang="en-DE" sz="1400" u="none" cap="none" strike="noStrike">
                <a:solidFill>
                  <a:srgbClr val="004993"/>
                </a:solidFill>
                <a:latin typeface="Open Sans"/>
                <a:ea typeface="Open Sans"/>
                <a:cs typeface="Open Sans"/>
                <a:sym typeface="Open Sans"/>
              </a:rPr>
              <a:t>ανοιχτή άδεια </a:t>
            </a:r>
            <a:r>
              <a:rPr b="0" i="0" lang="en-DE" sz="1400" u="none" cap="none" strike="noStrike">
                <a:solidFill>
                  <a:srgbClr val="004993"/>
                </a:solidFill>
                <a:latin typeface="Open Sans"/>
                <a:ea typeface="Open Sans"/>
                <a:cs typeface="Open Sans"/>
                <a:sym typeface="Open Sans"/>
              </a:rPr>
              <a:t>και επιτρέπουν την πρόσβαση χωρίς κόστος, την επαναχρησιμοποίηση, την αναπροσαρμογή και την αναδιανομή από άλλους.</a:t>
            </a:r>
            <a:endParaRPr b="0" i="0" sz="1700" u="none" cap="none" strike="noStrike">
              <a:solidFill>
                <a:srgbClr val="000000"/>
              </a:solidFill>
              <a:latin typeface="Open Sans"/>
              <a:ea typeface="Open Sans"/>
              <a:cs typeface="Open Sans"/>
              <a:sym typeface="Open Sans"/>
            </a:endParaRPr>
          </a:p>
        </p:txBody>
      </p:sp>
      <p:sp>
        <p:nvSpPr>
          <p:cNvPr id="133" name="Google Shape;133;gf8a48c4d7a_0_0"/>
          <p:cNvSpPr txBox="1"/>
          <p:nvPr/>
        </p:nvSpPr>
        <p:spPr>
          <a:xfrm>
            <a:off x="357375" y="4011825"/>
            <a:ext cx="5729400" cy="562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Οφέλη Ανοιχτής Εκπαίδευσης για </a:t>
            </a:r>
            <a:r>
              <a:rPr b="1" i="0" lang="en-DE" sz="1800" u="none" cap="none" strike="noStrike">
                <a:solidFill>
                  <a:srgbClr val="FFDE59"/>
                </a:solidFill>
                <a:latin typeface="Open Sans"/>
                <a:ea typeface="Open Sans"/>
                <a:cs typeface="Open Sans"/>
                <a:sym typeface="Open Sans"/>
              </a:rPr>
              <a:t>μαθητές</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u="none" cap="none" strike="noStrike">
                <a:solidFill>
                  <a:srgbClr val="004993"/>
                </a:solidFill>
                <a:latin typeface="Open Sans"/>
                <a:ea typeface="Open Sans"/>
                <a:cs typeface="Open Sans"/>
                <a:sym typeface="Open Sans"/>
              </a:rPr>
              <a:t>Εξασφαλίζουν διαρκή πρόσβαση:</a:t>
            </a:r>
            <a:r>
              <a:rPr b="1" i="0" lang="en-DE" u="none" cap="none" strike="noStrike">
                <a:solidFill>
                  <a:srgbClr val="FFDE59"/>
                </a:solidFill>
                <a:latin typeface="Open Sans"/>
                <a:ea typeface="Open Sans"/>
                <a:cs typeface="Open Sans"/>
                <a:sym typeface="Open Sans"/>
              </a:rPr>
              <a:t> </a:t>
            </a:r>
            <a:r>
              <a:rPr b="0" i="0" lang="en-DE" u="none" cap="none" strike="noStrike">
                <a:solidFill>
                  <a:srgbClr val="004993"/>
                </a:solidFill>
                <a:latin typeface="Open Sans"/>
                <a:ea typeface="Open Sans"/>
                <a:cs typeface="Open Sans"/>
                <a:sym typeface="Open Sans"/>
              </a:rPr>
              <a:t>Οι φοιτητές θα μπορούν να έχουν πρόσβαση σε πόρους ακόμη και αφού ολοκληρώσουν το μάθημά τους.</a:t>
            </a:r>
            <a:endParaRPr b="0" i="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rPr b="1" i="0" lang="en-DE" u="none" cap="none" strike="noStrike">
                <a:solidFill>
                  <a:srgbClr val="004993"/>
                </a:solidFill>
                <a:latin typeface="Open Sans"/>
                <a:ea typeface="Open Sans"/>
                <a:cs typeface="Open Sans"/>
                <a:sym typeface="Open Sans"/>
              </a:rPr>
              <a:t>Ενισχύουν την ένταξη:</a:t>
            </a:r>
            <a:r>
              <a:rPr b="0" i="0" lang="en-DE" u="none" cap="none" strike="noStrike">
                <a:solidFill>
                  <a:srgbClr val="004993"/>
                </a:solidFill>
                <a:latin typeface="Open Sans"/>
                <a:ea typeface="Open Sans"/>
                <a:cs typeface="Open Sans"/>
                <a:sym typeface="Open Sans"/>
              </a:rPr>
              <a:t> Οι ΑΕΠ μπορούν να προσαρμοστούν έτσι, ώστε να αντικατοπτρίζουν τα προφίλ και τις περιπτώσεις των φοιτητών, καλύπτοντας τις ανάγκες ένταξής τους σε διαφορετικά έτη σπουδών.</a:t>
            </a:r>
            <a:endParaRPr b="0" i="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rPr b="1" i="0" lang="en-DE" u="none" cap="none" strike="noStrike">
                <a:solidFill>
                  <a:srgbClr val="004993"/>
                </a:solidFill>
                <a:latin typeface="Open Sans"/>
                <a:ea typeface="Open Sans"/>
                <a:cs typeface="Open Sans"/>
                <a:sym typeface="Open Sans"/>
              </a:rPr>
              <a:t>Προωθούν τη διαφοροποιημένη μάθηση:</a:t>
            </a:r>
            <a:r>
              <a:rPr b="0" i="0" lang="en-DE" u="none" cap="none" strike="noStrike">
                <a:solidFill>
                  <a:srgbClr val="004993"/>
                </a:solidFill>
                <a:latin typeface="Open Sans"/>
                <a:ea typeface="Open Sans"/>
                <a:cs typeface="Open Sans"/>
                <a:sym typeface="Open Sans"/>
              </a:rPr>
              <a:t> Οι ΑΕΠ είναι προσβάσιμοι από οποιοδήποτε μέρος, ανά πάσα στιγμή, με απεριόριστες δυνατότητες επανάληψης (και μην υποτιμάτε την αξία της επανάληψης!) και σε διαφορετικές μορφές που μπορούν να χρησιμοποιηθούν από ποικίλες συ</a:t>
            </a:r>
            <a:r>
              <a:rPr lang="en-DE">
                <a:solidFill>
                  <a:srgbClr val="004993"/>
                </a:solidFill>
                <a:latin typeface="Open Sans"/>
                <a:ea typeface="Open Sans"/>
                <a:cs typeface="Open Sans"/>
                <a:sym typeface="Open Sans"/>
              </a:rPr>
              <a:t>σκευές. Οι ΑΕΠ επίσης υποστηρίζουν ανεπίσημους και ημιεπίσημους εκπαιδευτικούς χώρους.</a:t>
            </a:r>
            <a:endParaRPr>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lang="en-DE">
                <a:solidFill>
                  <a:srgbClr val="004993"/>
                </a:solidFill>
                <a:latin typeface="Open Sans"/>
                <a:ea typeface="Open Sans"/>
                <a:cs typeface="Open Sans"/>
                <a:sym typeface="Open Sans"/>
              </a:rPr>
              <a:t>Προωθούν τη δια βίου μάθηση: </a:t>
            </a:r>
            <a:r>
              <a:rPr lang="en-DE">
                <a:solidFill>
                  <a:srgbClr val="004993"/>
                </a:solidFill>
                <a:latin typeface="Open Sans"/>
                <a:ea typeface="Open Sans"/>
                <a:cs typeface="Open Sans"/>
                <a:sym typeface="Open Sans"/>
              </a:rPr>
              <a:t>Οι ΑΕΠ είναι δια</a:t>
            </a:r>
            <a:r>
              <a:rPr b="0" i="0" lang="en-DE" u="none" cap="none" strike="noStrike">
                <a:solidFill>
                  <a:srgbClr val="004993"/>
                </a:solidFill>
                <a:latin typeface="Open Sans"/>
                <a:ea typeface="Open Sans"/>
                <a:cs typeface="Open Sans"/>
                <a:sym typeface="Open Sans"/>
              </a:rPr>
              <a:t>θέσιμοι στον οποιονδήποτε ανεξαρτήτου ηλικίας, από οπουδήποτε και για οποιαδήποτε στιγμή θελήσει να μάθει κάτι ή να ανατρέξει σε κάτι που χρειάζεται επανάληψη</a:t>
            </a:r>
            <a:endParaRPr b="1" i="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u="none" cap="none" strike="noStrike">
                <a:solidFill>
                  <a:srgbClr val="004993"/>
                </a:solidFill>
                <a:latin typeface="Open Sans"/>
                <a:ea typeface="Open Sans"/>
                <a:cs typeface="Open Sans"/>
                <a:sym typeface="Open Sans"/>
              </a:rPr>
              <a:t>Εξοικονομούν</a:t>
            </a:r>
            <a:r>
              <a:rPr b="1" i="0" lang="en-DE" sz="1200" u="none" cap="none" strike="noStrike">
                <a:solidFill>
                  <a:srgbClr val="004993"/>
                </a:solidFill>
                <a:latin typeface="Open Sans"/>
                <a:ea typeface="Open Sans"/>
                <a:cs typeface="Open Sans"/>
                <a:sym typeface="Open Sans"/>
              </a:rPr>
              <a:t> </a:t>
            </a:r>
            <a:r>
              <a:rPr b="1" i="0" lang="en-DE" u="none" cap="none" strike="noStrike">
                <a:solidFill>
                  <a:srgbClr val="004993"/>
                </a:solidFill>
                <a:latin typeface="Open Sans"/>
                <a:ea typeface="Open Sans"/>
                <a:cs typeface="Open Sans"/>
                <a:sym typeface="Open Sans"/>
              </a:rPr>
              <a:t>κόστος:</a:t>
            </a:r>
            <a:r>
              <a:rPr b="0" i="0" lang="en-DE" u="none" cap="none" strike="noStrike">
                <a:solidFill>
                  <a:srgbClr val="004993"/>
                </a:solidFill>
                <a:latin typeface="Open Sans"/>
                <a:ea typeface="Open Sans"/>
                <a:cs typeface="Open Sans"/>
                <a:sym typeface="Open Sans"/>
              </a:rPr>
              <a:t> Το υψηλό κόστος ενδέχεται να οδηγήσει τους μαθητές στη χρήση παλαιότερων εκδόσεων · με τους ΑΕΠ, δε τίθεται τέτοιο θέμα.</a:t>
            </a:r>
            <a:endParaRPr b="0" i="0" u="none" cap="none" strike="noStrike">
              <a:solidFill>
                <a:srgbClr val="004993"/>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gf81126334d_0_6"/>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gf81126334d_0_6"/>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40" name="Google Shape;140;gf81126334d_0_6"/>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gf81126334d_0_6"/>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2" name="Google Shape;142;gf81126334d_0_6"/>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43" name="Google Shape;143;gf81126334d_0_6"/>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44" name="Google Shape;144;gf81126334d_0_6"/>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45" name="Google Shape;145;gf81126334d_0_6"/>
          <p:cNvSpPr txBox="1"/>
          <p:nvPr/>
        </p:nvSpPr>
        <p:spPr>
          <a:xfrm>
            <a:off x="391600" y="4019725"/>
            <a:ext cx="5594700" cy="5796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Οφέλη Ανοιχτής Εκπαίδευσης για </a:t>
            </a:r>
            <a:r>
              <a:rPr b="1" i="0" lang="en-DE" sz="1800" u="none" cap="none" strike="noStrike">
                <a:solidFill>
                  <a:srgbClr val="FFDE59"/>
                </a:solidFill>
                <a:latin typeface="Open Sans"/>
                <a:ea typeface="Open Sans"/>
                <a:cs typeface="Open Sans"/>
                <a:sym typeface="Open Sans"/>
              </a:rPr>
              <a:t>μαθητές</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100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Ενισχύουν τις μαθησιακές ευκαιρίες:</a:t>
            </a:r>
            <a:r>
              <a:rPr b="0" i="0" lang="en-DE" sz="1500" u="none" cap="none" strike="noStrike">
                <a:solidFill>
                  <a:srgbClr val="004993"/>
                </a:solidFill>
                <a:latin typeface="Open Sans"/>
                <a:ea typeface="Open Sans"/>
                <a:cs typeface="Open Sans"/>
                <a:sym typeface="Open Sans"/>
              </a:rPr>
              <a:t> Οι φοιτητές που αξιοποιούν τους ΑΕΠ, αποδίδουν το ίδιο καλά ή καλύτερα, από τους φοιτητές που χρησιμοποιούν παραδοσιακό υλικό μάθησης..</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Εξασφαλίζουν ετοιμότητα: </a:t>
            </a:r>
            <a:r>
              <a:rPr b="0" i="0" lang="en-DE" sz="1500" u="none" cap="none" strike="noStrike">
                <a:solidFill>
                  <a:srgbClr val="004993"/>
                </a:solidFill>
                <a:latin typeface="Open Sans"/>
                <a:ea typeface="Open Sans"/>
                <a:cs typeface="Open Sans"/>
                <a:sym typeface="Open Sans"/>
              </a:rPr>
              <a:t>Οι ΑΕΠ μπορούν να είναι διαθέσιμοι από την αρχή των μαθημάτων, γεγονός που σημαίνει ότι οι φοιτητές μπορούν να αρχίσουν να προετοιμάζονται αμέσως.</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Βελτιώνουν την ποιότητα:</a:t>
            </a:r>
            <a:r>
              <a:rPr b="0" i="0" lang="en-DE" sz="1500" u="none" cap="none" strike="noStrike">
                <a:solidFill>
                  <a:srgbClr val="004993"/>
                </a:solidFill>
                <a:latin typeface="Open Sans"/>
                <a:ea typeface="Open Sans"/>
                <a:cs typeface="Open Sans"/>
                <a:sym typeface="Open Sans"/>
              </a:rPr>
              <a:t> Οι ΑΕΠ επιτρέπουν τη βελτίωση της ποιότητας με συνεχείς ενημερώσεις, σε συνδυασμό με τη γρήγορη διάδοση της πληροφορίας, διασφαλίζοντας ότι οι πληροφορίες είναι επικαιροποιημένες.</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Επιβραβεύουν τις ανοικτές πρακτικές:</a:t>
            </a:r>
            <a:r>
              <a:rPr b="0" i="0" lang="en-DE" sz="1500" u="none" cap="none" strike="noStrike">
                <a:solidFill>
                  <a:srgbClr val="004993"/>
                </a:solidFill>
                <a:latin typeface="Open Sans"/>
                <a:ea typeface="Open Sans"/>
                <a:cs typeface="Open Sans"/>
                <a:sym typeface="Open Sans"/>
              </a:rPr>
              <a:t> Οι φοιτητές μπορούν να αναγνωριστούν ως μέρος της συγγραφικής ομάδας και να εκτιμηθούν για τη δουλειά και τις δεξιότητές τους.</a:t>
            </a:r>
            <a:endParaRPr b="1" i="0" sz="1500" u="none" cap="none" strike="noStrike">
              <a:solidFill>
                <a:srgbClr val="004993"/>
              </a:solidFill>
              <a:latin typeface="Open Sans"/>
              <a:ea typeface="Open Sans"/>
              <a:cs typeface="Open Sans"/>
              <a:sym typeface="Open Sans"/>
            </a:endParaRPr>
          </a:p>
        </p:txBody>
      </p:sp>
      <p:sp>
        <p:nvSpPr>
          <p:cNvPr id="146" name="Google Shape;146;gf81126334d_0_6"/>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Από τη Σύσταση της UNESCO για τους Ανοικτούς Εκπαιδευτικούς Πόρους</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47" name="Google Shape;147;gf81126334d_0_6"/>
          <p:cNvSpPr txBox="1"/>
          <p:nvPr/>
        </p:nvSpPr>
        <p:spPr>
          <a:xfrm>
            <a:off x="2357725" y="459425"/>
            <a:ext cx="48042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«Οι Ανοιχτοί Εκπαιδευτικοί Πόροι (ΑΕΠ) </a:t>
            </a:r>
            <a:r>
              <a:rPr b="0" i="0" lang="en-DE" sz="1400" u="none" cap="none" strike="noStrike">
                <a:solidFill>
                  <a:srgbClr val="004993"/>
                </a:solidFill>
                <a:latin typeface="Open Sans"/>
                <a:ea typeface="Open Sans"/>
                <a:cs typeface="Open Sans"/>
                <a:sym typeface="Open Sans"/>
              </a:rPr>
              <a:t>αποτελούν μαθησιακό, διδακτικό και ερευνητικό υλικό σε </a:t>
            </a:r>
            <a:r>
              <a:rPr b="1" i="0" lang="en-DE" sz="1400" u="none" cap="none" strike="noStrike">
                <a:solidFill>
                  <a:srgbClr val="004993"/>
                </a:solidFill>
                <a:latin typeface="Open Sans"/>
                <a:ea typeface="Open Sans"/>
                <a:cs typeface="Open Sans"/>
                <a:sym typeface="Open Sans"/>
              </a:rPr>
              <a:t>οποιαδήποτε μορφή και μέσο</a:t>
            </a:r>
            <a:r>
              <a:rPr b="0" i="0" lang="en-DE" sz="1400" u="none" cap="none" strike="noStrike">
                <a:solidFill>
                  <a:srgbClr val="004993"/>
                </a:solidFill>
                <a:latin typeface="Open Sans"/>
                <a:ea typeface="Open Sans"/>
                <a:cs typeface="Open Sans"/>
                <a:sym typeface="Open Sans"/>
              </a:rPr>
              <a:t> που είναι δημόσιο ή υπόκεινται σε πνευματικά δικαιώματα που έχουν εκδοθεί με </a:t>
            </a:r>
            <a:r>
              <a:rPr b="1" i="0" lang="en-DE" sz="1400" u="none" cap="none" strike="noStrike">
                <a:solidFill>
                  <a:srgbClr val="004993"/>
                </a:solidFill>
                <a:latin typeface="Open Sans"/>
                <a:ea typeface="Open Sans"/>
                <a:cs typeface="Open Sans"/>
                <a:sym typeface="Open Sans"/>
              </a:rPr>
              <a:t>ανοιχτή άδεια </a:t>
            </a:r>
            <a:r>
              <a:rPr b="0" i="0" lang="en-DE" sz="1400" u="none" cap="none" strike="noStrike">
                <a:solidFill>
                  <a:srgbClr val="004993"/>
                </a:solidFill>
                <a:latin typeface="Open Sans"/>
                <a:ea typeface="Open Sans"/>
                <a:cs typeface="Open Sans"/>
                <a:sym typeface="Open Sans"/>
              </a:rPr>
              <a:t>και επιτρέπουν την πρόσβαση χωρίς κόστος, την επαναχρησιμοποίηση, την αναπροσαρμογή και την αναδιανομή από άλλους.</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gf81126334d_0_23"/>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gf81126334d_0_23"/>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54" name="Google Shape;154;gf81126334d_0_23"/>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gf81126334d_0_23"/>
          <p:cNvSpPr/>
          <p:nvPr/>
        </p:nvSpPr>
        <p:spPr>
          <a:xfrm>
            <a:off x="2396100" y="2725575"/>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gf81126334d_0_23"/>
          <p:cNvSpPr txBox="1"/>
          <p:nvPr/>
        </p:nvSpPr>
        <p:spPr>
          <a:xfrm>
            <a:off x="408425" y="3955150"/>
            <a:ext cx="5678400" cy="5664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Οφέλη Ανοιχτής Εκπαίδευσης για </a:t>
            </a:r>
            <a:r>
              <a:rPr b="1" i="0" lang="en-DE" sz="1800" u="none" cap="none" strike="noStrike">
                <a:solidFill>
                  <a:srgbClr val="FFDE59"/>
                </a:solidFill>
                <a:latin typeface="Open Sans"/>
                <a:ea typeface="Open Sans"/>
                <a:cs typeface="Open Sans"/>
                <a:sym typeface="Open Sans"/>
              </a:rPr>
              <a:t>μαθητές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Επιτρέπουν να είναι χωρίς κόστος (αυτό και λίγο παραπάνω)</a:t>
            </a:r>
            <a:r>
              <a:rPr b="0" i="0" lang="en-DE" sz="1600" u="none" cap="none" strike="noStrike">
                <a:solidFill>
                  <a:srgbClr val="004993"/>
                </a:solidFill>
                <a:latin typeface="Open Sans"/>
                <a:ea typeface="Open Sans"/>
                <a:cs typeface="Open Sans"/>
                <a:sym typeface="Open Sans"/>
              </a:rPr>
              <a:t>: ΑΕΠ = ανοικτοί + άδειες.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Εξασφαλίζουν καλύτερη εκπαίδευση = Εξασφάλιση καλύτερου μέλλοντος</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rPr b="0" i="0" lang="en-DE" sz="1600" u="none" cap="none" strike="noStrike">
                <a:solidFill>
                  <a:srgbClr val="004993"/>
                </a:solidFill>
                <a:latin typeface="Open Sans"/>
                <a:ea typeface="Open Sans"/>
                <a:cs typeface="Open Sans"/>
                <a:sym typeface="Open Sans"/>
              </a:rPr>
              <a:t>(</a:t>
            </a:r>
            <a:r>
              <a:rPr b="0" i="0" lang="en-DE" sz="1600" u="sng" cap="none" strike="noStrike">
                <a:solidFill>
                  <a:schemeClr val="hlink"/>
                </a:solidFill>
                <a:latin typeface="Open Sans"/>
                <a:ea typeface="Open Sans"/>
                <a:cs typeface="Open Sans"/>
                <a:sym typeface="Open Sans"/>
                <a:hlinkClick r:id="rId3"/>
              </a:rPr>
              <a:t>SDG 4</a:t>
            </a:r>
            <a:r>
              <a:rPr b="0" i="0" lang="en-DE" sz="1600" u="none" cap="none" strike="noStrike">
                <a:solidFill>
                  <a:srgbClr val="004993"/>
                </a:solidFill>
                <a:latin typeface="Open Sans"/>
                <a:ea typeface="Open Sans"/>
                <a:cs typeface="Open Sans"/>
                <a:sym typeface="Open Sans"/>
              </a:rPr>
              <a:t>: «Διασφάλιση της ελεύθερης, ισότιμης και ποιοτικής εκπαίδευσης για όλους, προάγοντας τις ευκαιρίες για τη δια βίου μάθηση για όλους.»)</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βελτιώσουν τη κατανόηση</a:t>
            </a:r>
            <a:r>
              <a:rPr b="0" i="0" lang="en-DE" sz="1600" u="none" cap="none" strike="noStrike">
                <a:solidFill>
                  <a:srgbClr val="004993"/>
                </a:solidFill>
                <a:latin typeface="Open Sans"/>
                <a:ea typeface="Open Sans"/>
                <a:cs typeface="Open Sans"/>
                <a:sym typeface="Open Sans"/>
              </a:rPr>
              <a:t>: Οι φοιτητές μπορούν να αναθεωρήσουν έννοιες / ιδέες, αξιοποιώντας πηγές από ένα διαφορετικό εύρος πόρων (δηλαδή να μαθαίνουν μία έννοια, χρησιμοποιώντας διαφορετικές πηγές με διαφορετική εξήγηση).</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Συν-δημιουργία:</a:t>
            </a:r>
            <a:r>
              <a:rPr b="0" i="0" lang="en-DE" sz="1600" u="none" cap="none" strike="noStrike">
                <a:solidFill>
                  <a:srgbClr val="004993"/>
                </a:solidFill>
                <a:latin typeface="Open Sans"/>
                <a:ea typeface="Open Sans"/>
                <a:cs typeface="Open Sans"/>
                <a:sym typeface="Open Sans"/>
              </a:rPr>
              <a:t> Οι ΑΕΠ δίνουν στους μαθητές την ευκαιρία να είναι συν-δημιουργοί του περιεχομένου, επωφελούμενοι οι ίδιοι.</a:t>
            </a:r>
            <a:endParaRPr b="1" i="0" sz="2000" u="none" cap="none" strike="noStrike">
              <a:solidFill>
                <a:srgbClr val="004993"/>
              </a:solidFill>
              <a:latin typeface="Open Sans"/>
              <a:ea typeface="Open Sans"/>
              <a:cs typeface="Open Sans"/>
              <a:sym typeface="Open Sans"/>
            </a:endParaRPr>
          </a:p>
        </p:txBody>
      </p:sp>
      <p:pic>
        <p:nvPicPr>
          <p:cNvPr id="157" name="Google Shape;157;gf81126334d_0_23"/>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pic>
        <p:nvPicPr>
          <p:cNvPr id="158" name="Google Shape;158;gf81126334d_0_23"/>
          <p:cNvPicPr preferRelativeResize="0"/>
          <p:nvPr/>
        </p:nvPicPr>
        <p:blipFill rotWithShape="1">
          <a:blip r:embed="rId5">
            <a:alphaModFix/>
          </a:blip>
          <a:srcRect b="0" l="0" r="0" t="0"/>
          <a:stretch/>
        </p:blipFill>
        <p:spPr>
          <a:xfrm>
            <a:off x="569400" y="562956"/>
            <a:ext cx="1517901" cy="1152338"/>
          </a:xfrm>
          <a:prstGeom prst="rect">
            <a:avLst/>
          </a:prstGeom>
          <a:noFill/>
          <a:ln>
            <a:noFill/>
          </a:ln>
        </p:spPr>
      </p:pic>
      <p:sp>
        <p:nvSpPr>
          <p:cNvPr id="159" name="Google Shape;159;gf81126334d_0_2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60" name="Google Shape;160;gf81126334d_0_23"/>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Από τη Σύσταση της UNESCO για τους Ανοικτούς Εκπαιδευτικούς Πόρους</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6"/>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61" name="Google Shape;161;gf81126334d_0_23"/>
          <p:cNvSpPr txBox="1"/>
          <p:nvPr/>
        </p:nvSpPr>
        <p:spPr>
          <a:xfrm>
            <a:off x="2357725" y="459425"/>
            <a:ext cx="48042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«Οι Ανοιχτοί Εκπαιδευτικοί Πόροι (ΑΕΠ) </a:t>
            </a:r>
            <a:r>
              <a:rPr b="0" i="0" lang="en-DE" sz="1400" u="none" cap="none" strike="noStrike">
                <a:solidFill>
                  <a:srgbClr val="004993"/>
                </a:solidFill>
                <a:latin typeface="Open Sans"/>
                <a:ea typeface="Open Sans"/>
                <a:cs typeface="Open Sans"/>
                <a:sym typeface="Open Sans"/>
              </a:rPr>
              <a:t>αποτελούν μαθησιακό, διδακτικό και ερευνητικό υλικό σε </a:t>
            </a:r>
            <a:r>
              <a:rPr b="1" i="0" lang="en-DE" sz="1400" u="none" cap="none" strike="noStrike">
                <a:solidFill>
                  <a:srgbClr val="004993"/>
                </a:solidFill>
                <a:latin typeface="Open Sans"/>
                <a:ea typeface="Open Sans"/>
                <a:cs typeface="Open Sans"/>
                <a:sym typeface="Open Sans"/>
              </a:rPr>
              <a:t>οποιαδήποτε μορφή και μέσο</a:t>
            </a:r>
            <a:r>
              <a:rPr b="0" i="0" lang="en-DE" sz="1400" u="none" cap="none" strike="noStrike">
                <a:solidFill>
                  <a:srgbClr val="004993"/>
                </a:solidFill>
                <a:latin typeface="Open Sans"/>
                <a:ea typeface="Open Sans"/>
                <a:cs typeface="Open Sans"/>
                <a:sym typeface="Open Sans"/>
              </a:rPr>
              <a:t> που είναι δημόσιο ή υπόκεινται σε πνευματικά δικαιώματα που έχουν εκδοθεί με </a:t>
            </a:r>
            <a:r>
              <a:rPr b="1" i="0" lang="en-DE" sz="1400" u="none" cap="none" strike="noStrike">
                <a:solidFill>
                  <a:srgbClr val="004993"/>
                </a:solidFill>
                <a:latin typeface="Open Sans"/>
                <a:ea typeface="Open Sans"/>
                <a:cs typeface="Open Sans"/>
                <a:sym typeface="Open Sans"/>
              </a:rPr>
              <a:t>ανοιχτή άδεια </a:t>
            </a:r>
            <a:r>
              <a:rPr b="0" i="0" lang="en-DE" sz="1400" u="none" cap="none" strike="noStrike">
                <a:solidFill>
                  <a:srgbClr val="004993"/>
                </a:solidFill>
                <a:latin typeface="Open Sans"/>
                <a:ea typeface="Open Sans"/>
                <a:cs typeface="Open Sans"/>
                <a:sym typeface="Open Sans"/>
              </a:rPr>
              <a:t>και επιτρέπουν την πρόσβαση χωρίς κόστος, την επαναχρησιμοποίηση, την αναπροσαρμογή και την αναδιανομή από άλλους.</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gf81126334d_0_42"/>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gf81126334d_0_42"/>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68" name="Google Shape;168;gf81126334d_0_42"/>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gf81126334d_0_42"/>
          <p:cNvSpPr/>
          <p:nvPr/>
        </p:nvSpPr>
        <p:spPr>
          <a:xfrm>
            <a:off x="-11982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0" name="Google Shape;170;gf81126334d_0_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71" name="Google Shape;171;gf81126334d_0_4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72" name="Google Shape;172;gf81126334d_0_4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173" name="Google Shape;173;gf81126334d_0_42"/>
          <p:cNvSpPr txBox="1"/>
          <p:nvPr/>
        </p:nvSpPr>
        <p:spPr>
          <a:xfrm>
            <a:off x="1695374" y="4290700"/>
            <a:ext cx="5595300" cy="5376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rgbClr val="000000"/>
              </a:buClr>
              <a:buSzPts val="1400"/>
              <a:buFont typeface="Arial"/>
              <a:buNone/>
            </a:pPr>
            <a:r>
              <a:rPr b="1" i="0" lang="en-DE" sz="1600" u="none" cap="none" strike="noStrike">
                <a:solidFill>
                  <a:srgbClr val="004993"/>
                </a:solidFill>
                <a:latin typeface="Open Sans"/>
                <a:ea typeface="Open Sans"/>
                <a:cs typeface="Open Sans"/>
                <a:sym typeface="Open Sans"/>
              </a:rPr>
              <a:t>Επιτρέπουν την προσαρμογή: </a:t>
            </a:r>
            <a:r>
              <a:rPr b="0" i="0" lang="en-DE" sz="1600" u="none" cap="none" strike="noStrike">
                <a:solidFill>
                  <a:srgbClr val="004993"/>
                </a:solidFill>
                <a:latin typeface="Open Sans"/>
                <a:ea typeface="Open Sans"/>
                <a:cs typeface="Open Sans"/>
                <a:sym typeface="Open Sans"/>
              </a:rPr>
              <a:t>Οι διδάσκοντες μπορούν (μερικώς ή πλήρως) να προσαρμόσουν τους ΑΕΠ, συνδυάζοντας διαφορετικό υλικό για κάθε μαθησιακή ανάγκη, βελτιώνοντας συνεχώς την ποιότητα των ΑΕΠ.</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600" u="none" cap="none" strike="noStrike">
                <a:solidFill>
                  <a:srgbClr val="004993"/>
                </a:solidFill>
                <a:latin typeface="Open Sans"/>
                <a:ea typeface="Open Sans"/>
                <a:cs typeface="Open Sans"/>
                <a:sym typeface="Open Sans"/>
              </a:rPr>
              <a:t>Εξασφαλίζουν ανοιχτές παιδαγωγικές διαδικασίες:</a:t>
            </a:r>
            <a:r>
              <a:rPr b="0" i="0" lang="en-DE" sz="1600" u="none" cap="none" strike="noStrike">
                <a:solidFill>
                  <a:srgbClr val="004993"/>
                </a:solidFill>
                <a:latin typeface="Open Sans"/>
                <a:ea typeface="Open Sans"/>
                <a:cs typeface="Open Sans"/>
                <a:sym typeface="Open Sans"/>
              </a:rPr>
              <a:t> Με τους ΑΕΠ, οι φοιτητές εμπλέκονται στην εκπαιδευτική διαδικασία και στη δημιουργία εκπαιδευτικού υλικού, καθιστώντας το ουσιαστικά δικό τους, με την καθοδήγηση του διδάσκοντα.</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Αυξάνουν τη φήμη:</a:t>
            </a:r>
            <a:r>
              <a:rPr b="0" i="0" lang="en-DE" sz="1600" u="none" cap="none" strike="noStrike">
                <a:solidFill>
                  <a:srgbClr val="004993"/>
                </a:solidFill>
                <a:latin typeface="Open Sans"/>
                <a:ea typeface="Open Sans"/>
                <a:cs typeface="Open Sans"/>
                <a:sym typeface="Open Sans"/>
              </a:rPr>
              <a:t> Η ποιότητα των ΑΕΠ αυξάνει τη φήμη του διδάσκοντα σε τοπικό και διεθνές επίπεδο, προσφέροντας ταυτόχρονα νέες ευκαιρίες για συνεργασία με συναδέλφους από όλο τον κόσμο.</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rPr b="1" i="0" lang="en-DE" sz="1600" u="none" cap="none" strike="noStrike">
                <a:solidFill>
                  <a:srgbClr val="004993"/>
                </a:solidFill>
                <a:latin typeface="Open Sans"/>
                <a:ea typeface="Open Sans"/>
                <a:cs typeface="Open Sans"/>
                <a:sym typeface="Open Sans"/>
              </a:rPr>
              <a:t>Μειώνουν το φόρτο εργασίας: </a:t>
            </a:r>
            <a:r>
              <a:rPr b="0" i="0" lang="en-DE" sz="1600" u="none" cap="none" strike="noStrike">
                <a:solidFill>
                  <a:srgbClr val="004993"/>
                </a:solidFill>
                <a:latin typeface="Open Sans"/>
                <a:ea typeface="Open Sans"/>
                <a:cs typeface="Open Sans"/>
                <a:sym typeface="Open Sans"/>
              </a:rPr>
              <a:t>Οι διδάσκοντες δε χρειάζεται να ανακαλύπτουν καινοτομίες κάθε φορά, αλλά μπορούν να χρησιμοποιούν ξανά ό,τι ήδη υπάρχει.</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Εμπνέουν:</a:t>
            </a:r>
            <a:r>
              <a:rPr b="0" i="0" lang="en-DE" sz="1600" u="none" cap="none" strike="noStrike">
                <a:solidFill>
                  <a:srgbClr val="004993"/>
                </a:solidFill>
                <a:latin typeface="Open Sans"/>
                <a:ea typeface="Open Sans"/>
                <a:cs typeface="Open Sans"/>
                <a:sym typeface="Open Sans"/>
              </a:rPr>
              <a:t> Οι ΑΕΠ είναι ένας τρόπος για να δημιουργηθούν νέες ιδέες.</a:t>
            </a:r>
            <a:endParaRPr b="1" i="0" sz="1600" u="none" cap="none" strike="noStrike">
              <a:solidFill>
                <a:srgbClr val="004993"/>
              </a:solidFill>
              <a:latin typeface="Open Sans"/>
              <a:ea typeface="Open Sans"/>
              <a:cs typeface="Open Sans"/>
              <a:sym typeface="Open Sans"/>
            </a:endParaRPr>
          </a:p>
        </p:txBody>
      </p:sp>
      <p:sp>
        <p:nvSpPr>
          <p:cNvPr id="174" name="Google Shape;174;gf81126334d_0_42"/>
          <p:cNvSpPr txBox="1"/>
          <p:nvPr/>
        </p:nvSpPr>
        <p:spPr>
          <a:xfrm>
            <a:off x="1695372" y="3915436"/>
            <a:ext cx="5595407" cy="76941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Οφέλη Ανοιχτής Εκπαίδευσης για διδάσκοντες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4993"/>
              </a:solidFill>
              <a:latin typeface="Open Sans"/>
              <a:ea typeface="Open Sans"/>
              <a:cs typeface="Open Sans"/>
              <a:sym typeface="Open Sans"/>
            </a:endParaRPr>
          </a:p>
        </p:txBody>
      </p:sp>
      <p:sp>
        <p:nvSpPr>
          <p:cNvPr id="175" name="Google Shape;175;gf81126334d_0_42"/>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Από τη Σύσταση της UNESCO για τους Ανοικτούς Εκπαιδευτικούς Πόρους</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76" name="Google Shape;176;gf81126334d_0_42"/>
          <p:cNvSpPr txBox="1"/>
          <p:nvPr/>
        </p:nvSpPr>
        <p:spPr>
          <a:xfrm>
            <a:off x="2357725" y="459425"/>
            <a:ext cx="48042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«Οι Ανοιχτοί Εκπαιδευτικοί Πόροι (ΑΕΠ) </a:t>
            </a:r>
            <a:r>
              <a:rPr b="0" i="0" lang="en-DE" sz="1400" u="none" cap="none" strike="noStrike">
                <a:solidFill>
                  <a:srgbClr val="004993"/>
                </a:solidFill>
                <a:latin typeface="Open Sans"/>
                <a:ea typeface="Open Sans"/>
                <a:cs typeface="Open Sans"/>
                <a:sym typeface="Open Sans"/>
              </a:rPr>
              <a:t>αποτελούν μαθησιακό, διδακτικό και ερευνητικό υλικό σε </a:t>
            </a:r>
            <a:r>
              <a:rPr b="1" i="0" lang="en-DE" sz="1400" u="none" cap="none" strike="noStrike">
                <a:solidFill>
                  <a:srgbClr val="004993"/>
                </a:solidFill>
                <a:latin typeface="Open Sans"/>
                <a:ea typeface="Open Sans"/>
                <a:cs typeface="Open Sans"/>
                <a:sym typeface="Open Sans"/>
              </a:rPr>
              <a:t>οποιαδήποτε μορφή και μέσο</a:t>
            </a:r>
            <a:r>
              <a:rPr b="0" i="0" lang="en-DE" sz="1400" u="none" cap="none" strike="noStrike">
                <a:solidFill>
                  <a:srgbClr val="004993"/>
                </a:solidFill>
                <a:latin typeface="Open Sans"/>
                <a:ea typeface="Open Sans"/>
                <a:cs typeface="Open Sans"/>
                <a:sym typeface="Open Sans"/>
              </a:rPr>
              <a:t> που είναι δημόσιο ή υπόκεινται σε πνευματικά δικαιώματα που έχουν εκδοθεί με </a:t>
            </a:r>
            <a:r>
              <a:rPr b="1" i="0" lang="en-DE" sz="1400" u="none" cap="none" strike="noStrike">
                <a:solidFill>
                  <a:srgbClr val="004993"/>
                </a:solidFill>
                <a:latin typeface="Open Sans"/>
                <a:ea typeface="Open Sans"/>
                <a:cs typeface="Open Sans"/>
                <a:sym typeface="Open Sans"/>
              </a:rPr>
              <a:t>ανοιχτή άδεια </a:t>
            </a:r>
            <a:r>
              <a:rPr b="0" i="0" lang="en-DE" sz="1400" u="none" cap="none" strike="noStrike">
                <a:solidFill>
                  <a:srgbClr val="004993"/>
                </a:solidFill>
                <a:latin typeface="Open Sans"/>
                <a:ea typeface="Open Sans"/>
                <a:cs typeface="Open Sans"/>
                <a:sym typeface="Open Sans"/>
              </a:rPr>
              <a:t>και επιτρέπουν την πρόσβαση χωρίς κόστος, την επαναχρησιμοποίηση, την αναπροσαρμογή και την αναδιανομή από άλλους.</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gf7f8b365c8_1_23"/>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gf7f8b365c8_1_23"/>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83" name="Google Shape;183;gf7f8b365c8_1_23"/>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gf7f8b365c8_1_23"/>
          <p:cNvSpPr/>
          <p:nvPr/>
        </p:nvSpPr>
        <p:spPr>
          <a:xfrm>
            <a:off x="-11469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5" name="Google Shape;185;gf7f8b365c8_1_2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6" name="Google Shape;186;gf7f8b365c8_1_2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87" name="Google Shape;187;gf7f8b365c8_1_2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8" name="Google Shape;188;gf7f8b365c8_1_2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89" name="Google Shape;189;gf7f8b365c8_1_23"/>
          <p:cNvSpPr txBox="1"/>
          <p:nvPr/>
        </p:nvSpPr>
        <p:spPr>
          <a:xfrm>
            <a:off x="1772050" y="4424775"/>
            <a:ext cx="5595300" cy="511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Προωθούν την ενεργή μάθηση: </a:t>
            </a:r>
            <a:r>
              <a:rPr b="0" i="0" lang="en-DE" sz="1600" u="none" cap="none" strike="noStrike">
                <a:solidFill>
                  <a:srgbClr val="004993"/>
                </a:solidFill>
                <a:latin typeface="Open Sans"/>
                <a:ea typeface="Open Sans"/>
                <a:cs typeface="Open Sans"/>
                <a:sym typeface="Open Sans"/>
              </a:rPr>
              <a:t>Οι διδάσκοντες μπορούν να σχεδιάζουν διαφοροποιημένες τεχνικές για την υποστήριξη της πρακτικής εξάσκησης, βασισμένες στην ανάμειξη - προσαρμογή διαφορετικών ΑΕΠ.</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Ενισχύουν τη συνεργασία:</a:t>
            </a:r>
            <a:r>
              <a:rPr b="0" i="0" lang="en-DE" sz="1600" u="none" cap="none" strike="noStrike">
                <a:solidFill>
                  <a:srgbClr val="004993"/>
                </a:solidFill>
                <a:latin typeface="Open Sans"/>
                <a:ea typeface="Open Sans"/>
                <a:cs typeface="Open Sans"/>
                <a:sym typeface="Open Sans"/>
              </a:rPr>
              <a:t> Η αξιολόγηση από ομοτίμους, η συνεργασία μεταξύ φοιτητών και η συμμετοχή των ειδικών, εμπλουτίζουν τις γνώσεις των διδασκόντων μέσω της διαδικασίας που επιβάλλουν οι ανοιχτές άδειες.</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Υποστηρίζουν την καινοτομία:</a:t>
            </a:r>
            <a:r>
              <a:rPr b="0" i="0" lang="en-DE" sz="1600" u="none" cap="none" strike="noStrike">
                <a:solidFill>
                  <a:srgbClr val="004993"/>
                </a:solidFill>
                <a:latin typeface="Open Sans"/>
                <a:ea typeface="Open Sans"/>
                <a:cs typeface="Open Sans"/>
                <a:sym typeface="Open Sans"/>
              </a:rPr>
              <a:t> Οι ΑΕΠ προσφέρουν ευκαιρίες για τη βελτίωση της ποιότητας του διδακτικού και μαθησιακού υλικού, επιτρέποντας σε άλλους να προσθέτουν υλικό σε αυτά και να παρέχουν εποικοδομητική αξιολόγηση.</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Αφήνουν παρακαταθήκη:</a:t>
            </a:r>
            <a:r>
              <a:rPr b="0" i="0" lang="en-DE" sz="1600" u="none" cap="none" strike="noStrike">
                <a:solidFill>
                  <a:srgbClr val="004993"/>
                </a:solidFill>
                <a:latin typeface="Open Sans"/>
                <a:ea typeface="Open Sans"/>
                <a:cs typeface="Open Sans"/>
                <a:sym typeface="Open Sans"/>
              </a:rPr>
              <a:t> Η διαδικασία της συνεχούς επαναχρησιμοποίησης που ενεργοποιείται από τα ΑΕΠ συνεχίζεται και μετά τη συνταξιοδότηση.</a:t>
            </a:r>
            <a:endParaRPr b="1" i="0" sz="2200" u="none" cap="none" strike="noStrike">
              <a:solidFill>
                <a:srgbClr val="FFDE59"/>
              </a:solidFill>
              <a:latin typeface="Open Sans"/>
              <a:ea typeface="Open Sans"/>
              <a:cs typeface="Open Sans"/>
              <a:sym typeface="Open Sans"/>
            </a:endParaRPr>
          </a:p>
        </p:txBody>
      </p:sp>
      <p:pic>
        <p:nvPicPr>
          <p:cNvPr id="190" name="Google Shape;190;gf7f8b365c8_1_23"/>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191" name="Google Shape;191;gf7f8b365c8_1_23"/>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Από τη Σύσταση της UNESCO για τους Ανοικτούς Εκπαιδευτικούς Πόρους</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92" name="Google Shape;192;gf7f8b365c8_1_23"/>
          <p:cNvSpPr txBox="1"/>
          <p:nvPr/>
        </p:nvSpPr>
        <p:spPr>
          <a:xfrm>
            <a:off x="1695372" y="3915436"/>
            <a:ext cx="5595407" cy="76941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Οφέλη Ανοιχτής Εκπαίδευσης για διδάσκοντες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4993"/>
              </a:solidFill>
              <a:latin typeface="Open Sans"/>
              <a:ea typeface="Open Sans"/>
              <a:cs typeface="Open Sans"/>
              <a:sym typeface="Open Sans"/>
            </a:endParaRPr>
          </a:p>
        </p:txBody>
      </p:sp>
      <p:sp>
        <p:nvSpPr>
          <p:cNvPr id="193" name="Google Shape;193;gf7f8b365c8_1_23"/>
          <p:cNvSpPr txBox="1"/>
          <p:nvPr/>
        </p:nvSpPr>
        <p:spPr>
          <a:xfrm>
            <a:off x="2357725" y="459425"/>
            <a:ext cx="48042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«Οι Ανοιχτοί Εκπαιδευτικοί Πόροι (ΑΕΠ) </a:t>
            </a:r>
            <a:r>
              <a:rPr b="0" i="0" lang="en-DE" sz="1400" u="none" cap="none" strike="noStrike">
                <a:solidFill>
                  <a:srgbClr val="004993"/>
                </a:solidFill>
                <a:latin typeface="Open Sans"/>
                <a:ea typeface="Open Sans"/>
                <a:cs typeface="Open Sans"/>
                <a:sym typeface="Open Sans"/>
              </a:rPr>
              <a:t>αποτελούν μαθησιακό, διδακτικό και ερευνητικό υλικό σε </a:t>
            </a:r>
            <a:r>
              <a:rPr b="1" i="0" lang="en-DE" sz="1400" u="none" cap="none" strike="noStrike">
                <a:solidFill>
                  <a:srgbClr val="004993"/>
                </a:solidFill>
                <a:latin typeface="Open Sans"/>
                <a:ea typeface="Open Sans"/>
                <a:cs typeface="Open Sans"/>
                <a:sym typeface="Open Sans"/>
              </a:rPr>
              <a:t>οποιαδήποτε μορφή και μέσο</a:t>
            </a:r>
            <a:r>
              <a:rPr b="0" i="0" lang="en-DE" sz="1400" u="none" cap="none" strike="noStrike">
                <a:solidFill>
                  <a:srgbClr val="004993"/>
                </a:solidFill>
                <a:latin typeface="Open Sans"/>
                <a:ea typeface="Open Sans"/>
                <a:cs typeface="Open Sans"/>
                <a:sym typeface="Open Sans"/>
              </a:rPr>
              <a:t> που είναι δημόσιο ή υπόκεινται σε πνευματικά δικαιώματα που έχουν εκδοθεί με </a:t>
            </a:r>
            <a:r>
              <a:rPr b="1" i="0" lang="en-DE" sz="1400" u="none" cap="none" strike="noStrike">
                <a:solidFill>
                  <a:srgbClr val="004993"/>
                </a:solidFill>
                <a:latin typeface="Open Sans"/>
                <a:ea typeface="Open Sans"/>
                <a:cs typeface="Open Sans"/>
                <a:sym typeface="Open Sans"/>
              </a:rPr>
              <a:t>ανοιχτή άδεια </a:t>
            </a:r>
            <a:r>
              <a:rPr b="0" i="0" lang="en-DE" sz="1400" u="none" cap="none" strike="noStrike">
                <a:solidFill>
                  <a:srgbClr val="004993"/>
                </a:solidFill>
                <a:latin typeface="Open Sans"/>
                <a:ea typeface="Open Sans"/>
                <a:cs typeface="Open Sans"/>
                <a:sym typeface="Open Sans"/>
              </a:rPr>
              <a:t>και επιτρέπουν την πρόσβαση χωρίς κόστος, την επαναχρησιμοποίηση, την αναπροσαρμογή και την αναδιανομή από άλλους.</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gf81126334d_0_64"/>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gf81126334d_0_64"/>
          <p:cNvSpPr/>
          <p:nvPr/>
        </p:nvSpPr>
        <p:spPr>
          <a:xfrm>
            <a:off x="182325" y="3899650"/>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00" name="Google Shape;200;gf81126334d_0_64"/>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1" name="Google Shape;201;gf81126334d_0_6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2" name="Google Shape;202;gf81126334d_0_6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03" name="Google Shape;203;gf81126334d_0_6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4" name="Google Shape;204;gf81126334d_0_6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05" name="Google Shape;205;gf81126334d_0_64"/>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06" name="Google Shape;206;gf81126334d_0_64"/>
          <p:cNvSpPr/>
          <p:nvPr/>
        </p:nvSpPr>
        <p:spPr>
          <a:xfrm>
            <a:off x="-121315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gf81126334d_0_64"/>
          <p:cNvSpPr txBox="1"/>
          <p:nvPr/>
        </p:nvSpPr>
        <p:spPr>
          <a:xfrm>
            <a:off x="1695375" y="4684850"/>
            <a:ext cx="5466600" cy="412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Επεκτείνουν τις επιλογές:</a:t>
            </a:r>
            <a:r>
              <a:rPr b="0" i="0" lang="en-DE" sz="1600" u="none" cap="none" strike="noStrike">
                <a:solidFill>
                  <a:srgbClr val="004993"/>
                </a:solidFill>
                <a:latin typeface="Open Sans"/>
                <a:ea typeface="Open Sans"/>
                <a:cs typeface="Open Sans"/>
                <a:sym typeface="Open Sans"/>
              </a:rPr>
              <a:t> Τα βιβλία ΑΕΠ διευρύνουν τους πόρους των διδασκόντων και μπορούν να εγγυηθούν το ίδιο υψηλό επίπεδο ποιότητας με τα παραδοσιακά εγχειρίδια.</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Ενισχύουν την ακαδημαϊκή ελευθερία: </a:t>
            </a:r>
            <a:r>
              <a:rPr b="0" i="0" lang="en-DE" sz="1600" u="none" cap="none" strike="noStrike">
                <a:solidFill>
                  <a:srgbClr val="004993"/>
                </a:solidFill>
                <a:latin typeface="Open Sans"/>
                <a:ea typeface="Open Sans"/>
                <a:cs typeface="Open Sans"/>
                <a:sym typeface="Open Sans"/>
              </a:rPr>
              <a:t>Οι ανοιχτές άδειες στους ΑΕΠ επιτρέπουν στους διδάσκοντες να τροποποιούν και να ενημερώνουν τακτικά τις μαθησιακές πηγές τους για τα μαθήματά τους.</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Προβάλλουν την καινοτομία και τη δημιουργικότητα: </a:t>
            </a:r>
            <a:r>
              <a:rPr b="0" i="0" lang="en-DE" sz="1600" u="none" cap="none" strike="noStrike">
                <a:solidFill>
                  <a:srgbClr val="004993"/>
                </a:solidFill>
                <a:latin typeface="Open Sans"/>
                <a:ea typeface="Open Sans"/>
                <a:cs typeface="Open Sans"/>
                <a:sym typeface="Open Sans"/>
              </a:rPr>
              <a:t>Η δημιουργικότητα των διδασκόντων μπορεί να εντυπωσιάσει υποψήφιους φοιτητές ή/και χορηγών. Αυτό θα συμβάλει στην αύξηση της εγγραφής φοιτητών σε συγκεκριμένα μαθήματα και θα αυξήσει την αξία των διδασκόντων.</a:t>
            </a:r>
            <a:endParaRPr b="1" i="0" sz="2200" u="none" cap="none" strike="noStrike">
              <a:solidFill>
                <a:srgbClr val="FFDE59"/>
              </a:solidFill>
              <a:latin typeface="Open Sans"/>
              <a:ea typeface="Open Sans"/>
              <a:cs typeface="Open Sans"/>
              <a:sym typeface="Open Sans"/>
            </a:endParaRPr>
          </a:p>
        </p:txBody>
      </p:sp>
      <p:sp>
        <p:nvSpPr>
          <p:cNvPr id="208" name="Google Shape;208;gf81126334d_0_64"/>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Από τη Σύσταση της UNESCO για τους Ανοικτούς Εκπαιδευτικούς Πόρους</a:t>
            </a:r>
            <a:endParaRPr b="0" i="0" sz="1400" u="none" cap="none" strike="noStrike">
              <a:solidFill>
                <a:srgbClr val="000000"/>
              </a:solidFill>
              <a:latin typeface="Arial"/>
              <a:ea typeface="Arial"/>
              <a:cs typeface="Arial"/>
              <a:sym typeface="Arial"/>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5"/>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09" name="Google Shape;209;gf81126334d_0_64"/>
          <p:cNvSpPr txBox="1"/>
          <p:nvPr/>
        </p:nvSpPr>
        <p:spPr>
          <a:xfrm>
            <a:off x="1695372" y="4048798"/>
            <a:ext cx="5595407" cy="76941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DE" sz="1800" u="none" cap="none" strike="noStrike">
                <a:solidFill>
                  <a:schemeClr val="lt1"/>
                </a:solidFill>
                <a:latin typeface="Open Sans"/>
                <a:ea typeface="Open Sans"/>
                <a:cs typeface="Open Sans"/>
                <a:sym typeface="Open Sans"/>
              </a:rPr>
              <a:t>Οφέλη Ανοιχτής Εκπαίδευσης για διδάσκοντες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4993"/>
              </a:solidFill>
              <a:latin typeface="Open Sans"/>
              <a:ea typeface="Open Sans"/>
              <a:cs typeface="Open Sans"/>
              <a:sym typeface="Open Sans"/>
            </a:endParaRPr>
          </a:p>
        </p:txBody>
      </p:sp>
      <p:sp>
        <p:nvSpPr>
          <p:cNvPr id="210" name="Google Shape;210;gf81126334d_0_64"/>
          <p:cNvSpPr txBox="1"/>
          <p:nvPr/>
        </p:nvSpPr>
        <p:spPr>
          <a:xfrm>
            <a:off x="2357725" y="459425"/>
            <a:ext cx="48042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«Οι Ανοιχτοί Εκπαιδευτικοί Πόροι (ΑΕΠ) </a:t>
            </a:r>
            <a:r>
              <a:rPr b="0" i="0" lang="en-DE" sz="1400" u="none" cap="none" strike="noStrike">
                <a:solidFill>
                  <a:srgbClr val="004993"/>
                </a:solidFill>
                <a:latin typeface="Open Sans"/>
                <a:ea typeface="Open Sans"/>
                <a:cs typeface="Open Sans"/>
                <a:sym typeface="Open Sans"/>
              </a:rPr>
              <a:t>αποτελούν μαθησιακό, διδακτικό και ερευνητικό υλικό σε </a:t>
            </a:r>
            <a:r>
              <a:rPr b="1" i="0" lang="en-DE" sz="1400" u="none" cap="none" strike="noStrike">
                <a:solidFill>
                  <a:srgbClr val="004993"/>
                </a:solidFill>
                <a:latin typeface="Open Sans"/>
                <a:ea typeface="Open Sans"/>
                <a:cs typeface="Open Sans"/>
                <a:sym typeface="Open Sans"/>
              </a:rPr>
              <a:t>οποιαδήποτε μορφή και μέσο</a:t>
            </a:r>
            <a:r>
              <a:rPr b="0" i="0" lang="en-DE" sz="1400" u="none" cap="none" strike="noStrike">
                <a:solidFill>
                  <a:srgbClr val="004993"/>
                </a:solidFill>
                <a:latin typeface="Open Sans"/>
                <a:ea typeface="Open Sans"/>
                <a:cs typeface="Open Sans"/>
                <a:sym typeface="Open Sans"/>
              </a:rPr>
              <a:t> που είναι δημόσιο ή υπόκεινται σε πνευματικά δικαιώματα που έχουν εκδοθεί με </a:t>
            </a:r>
            <a:r>
              <a:rPr b="1" i="0" lang="en-DE" sz="1400" u="none" cap="none" strike="noStrike">
                <a:solidFill>
                  <a:srgbClr val="004993"/>
                </a:solidFill>
                <a:latin typeface="Open Sans"/>
                <a:ea typeface="Open Sans"/>
                <a:cs typeface="Open Sans"/>
                <a:sym typeface="Open Sans"/>
              </a:rPr>
              <a:t>ανοιχτή άδεια </a:t>
            </a:r>
            <a:r>
              <a:rPr b="0" i="0" lang="en-DE" sz="1400" u="none" cap="none" strike="noStrike">
                <a:solidFill>
                  <a:srgbClr val="004993"/>
                </a:solidFill>
                <a:latin typeface="Open Sans"/>
                <a:ea typeface="Open Sans"/>
                <a:cs typeface="Open Sans"/>
                <a:sym typeface="Open Sans"/>
              </a:rPr>
              <a:t>και επιτρέπουν την πρόσβαση χωρίς κόστος, την επαναχρησιμοποίηση, την αναπροσαρμογή και την αναδιανομή από άλλους.</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2021-07-01T10:24:04Z</dcterms:created>
  <dc:creator>Agata Morka</dc:creator>
</cp:coreProperties>
</file>